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50"/>
  </p:notesMasterIdLst>
  <p:sldIdLst>
    <p:sldId id="256" r:id="rId2"/>
    <p:sldId id="316" r:id="rId3"/>
    <p:sldId id="259" r:id="rId4"/>
    <p:sldId id="280" r:id="rId5"/>
    <p:sldId id="261" r:id="rId6"/>
    <p:sldId id="303" r:id="rId7"/>
    <p:sldId id="257" r:id="rId8"/>
    <p:sldId id="279" r:id="rId9"/>
    <p:sldId id="260" r:id="rId10"/>
    <p:sldId id="265" r:id="rId11"/>
    <p:sldId id="266" r:id="rId12"/>
    <p:sldId id="270" r:id="rId13"/>
    <p:sldId id="271" r:id="rId14"/>
    <p:sldId id="267" r:id="rId15"/>
    <p:sldId id="277" r:id="rId16"/>
    <p:sldId id="278" r:id="rId17"/>
    <p:sldId id="292" r:id="rId18"/>
    <p:sldId id="264" r:id="rId19"/>
    <p:sldId id="273" r:id="rId20"/>
    <p:sldId id="323" r:id="rId21"/>
    <p:sldId id="320" r:id="rId22"/>
    <p:sldId id="288" r:id="rId23"/>
    <p:sldId id="272" r:id="rId24"/>
    <p:sldId id="305" r:id="rId25"/>
    <p:sldId id="321" r:id="rId26"/>
    <p:sldId id="289" r:id="rId27"/>
    <p:sldId id="263" r:id="rId28"/>
    <p:sldId id="306" r:id="rId29"/>
    <p:sldId id="293" r:id="rId30"/>
    <p:sldId id="322" r:id="rId31"/>
    <p:sldId id="317" r:id="rId32"/>
    <p:sldId id="307" r:id="rId33"/>
    <p:sldId id="324" r:id="rId34"/>
    <p:sldId id="282" r:id="rId35"/>
    <p:sldId id="295" r:id="rId36"/>
    <p:sldId id="309" r:id="rId37"/>
    <p:sldId id="310" r:id="rId38"/>
    <p:sldId id="311" r:id="rId39"/>
    <p:sldId id="281" r:id="rId40"/>
    <p:sldId id="308" r:id="rId41"/>
    <p:sldId id="312" r:id="rId42"/>
    <p:sldId id="297" r:id="rId43"/>
    <p:sldId id="302" r:id="rId44"/>
    <p:sldId id="313" r:id="rId45"/>
    <p:sldId id="314" r:id="rId46"/>
    <p:sldId id="318" r:id="rId47"/>
    <p:sldId id="319" r:id="rId48"/>
    <p:sldId id="31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F1468-437D-EF4C-B263-8F95314299B4}">
          <p14:sldIdLst>
            <p14:sldId id="256"/>
            <p14:sldId id="316"/>
            <p14:sldId id="259"/>
            <p14:sldId id="280"/>
            <p14:sldId id="261"/>
            <p14:sldId id="303"/>
            <p14:sldId id="257"/>
            <p14:sldId id="279"/>
            <p14:sldId id="260"/>
            <p14:sldId id="265"/>
            <p14:sldId id="266"/>
            <p14:sldId id="270"/>
            <p14:sldId id="271"/>
            <p14:sldId id="267"/>
            <p14:sldId id="277"/>
            <p14:sldId id="278"/>
            <p14:sldId id="292"/>
            <p14:sldId id="264"/>
            <p14:sldId id="273"/>
            <p14:sldId id="323"/>
            <p14:sldId id="320"/>
            <p14:sldId id="288"/>
            <p14:sldId id="272"/>
            <p14:sldId id="305"/>
            <p14:sldId id="321"/>
            <p14:sldId id="289"/>
            <p14:sldId id="263"/>
            <p14:sldId id="306"/>
            <p14:sldId id="293"/>
            <p14:sldId id="322"/>
            <p14:sldId id="317"/>
            <p14:sldId id="307"/>
            <p14:sldId id="324"/>
            <p14:sldId id="282"/>
            <p14:sldId id="295"/>
            <p14:sldId id="309"/>
            <p14:sldId id="310"/>
            <p14:sldId id="311"/>
            <p14:sldId id="281"/>
            <p14:sldId id="308"/>
            <p14:sldId id="312"/>
            <p14:sldId id="297"/>
            <p14:sldId id="302"/>
            <p14:sldId id="313"/>
            <p14:sldId id="314"/>
            <p14:sldId id="318"/>
            <p14:sldId id="319"/>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02"/>
    <p:restoredTop sz="94685"/>
  </p:normalViewPr>
  <p:slideViewPr>
    <p:cSldViewPr snapToGrid="0" snapToObjects="1">
      <p:cViewPr varScale="1">
        <p:scale>
          <a:sx n="92" d="100"/>
          <a:sy n="92" d="100"/>
        </p:scale>
        <p:origin x="408"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7/5/19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2000" cap="all" baseline="0">
                <a:solidFill>
                  <a:schemeClr val="tx2"/>
                </a:solidFill>
              </a:defRPr>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2"/>
            <a:ext cx="2743200" cy="365125"/>
          </a:xfrm>
        </p:spPr>
        <p:txBody>
          <a:bodyPr/>
          <a:lstStyle/>
          <a:p>
            <a:fld id="{B965FE65-8260-BA4E-B45B-BDC7AF4CFED1}" type="datetime1">
              <a:rPr lang="en-US" smtClean="0"/>
              <a:t>5/7/19</a:t>
            </a:fld>
            <a:endParaRPr lang="en-US"/>
          </a:p>
        </p:txBody>
      </p:sp>
      <p:sp>
        <p:nvSpPr>
          <p:cNvPr id="5" name="Footer Placeholder 4"/>
          <p:cNvSpPr>
            <a:spLocks noGrp="1"/>
          </p:cNvSpPr>
          <p:nvPr>
            <p:ph type="ftr" sz="quarter" idx="11"/>
          </p:nvPr>
        </p:nvSpPr>
        <p:spPr>
          <a:xfrm>
            <a:off x="1876425" y="5410202"/>
            <a:ext cx="5124885" cy="365125"/>
          </a:xfrm>
        </p:spPr>
        <p:txBody>
          <a:bodyPr/>
          <a:lstStyle/>
          <a:p>
            <a:endParaRPr lang="en-US"/>
          </a:p>
        </p:txBody>
      </p:sp>
      <p:sp>
        <p:nvSpPr>
          <p:cNvPr id="6" name="Slide Number Placeholder 5"/>
          <p:cNvSpPr>
            <a:spLocks noGrp="1"/>
          </p:cNvSpPr>
          <p:nvPr>
            <p:ph type="sldNum" sz="quarter" idx="12"/>
          </p:nvPr>
        </p:nvSpPr>
        <p:spPr>
          <a:xfrm>
            <a:off x="9896912" y="5410200"/>
            <a:ext cx="77109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5"/>
            <a:ext cx="991235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2"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0"/>
            <a:ext cx="9904459" cy="1371599"/>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3"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2"/>
            <a:ext cx="9906002"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8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900"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9" y="3360263"/>
            <a:ext cx="3208734"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9" name="Text Placeholder 4"/>
          <p:cNvSpPr>
            <a:spLocks noGrp="1"/>
          </p:cNvSpPr>
          <p:nvPr>
            <p:ph type="body" sz="quarter" idx="3"/>
          </p:nvPr>
        </p:nvSpPr>
        <p:spPr>
          <a:xfrm>
            <a:off x="4514767" y="2677635"/>
            <a:ext cx="3184386"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4" y="3363435"/>
            <a:ext cx="319582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1" y="2674463"/>
            <a:ext cx="3194969" cy="685800"/>
          </a:xfrm>
        </p:spPr>
        <p:txBody>
          <a:bodyPr anchor="b">
            <a:noAutofit/>
          </a:bodyPr>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1" y="3360263"/>
            <a:ext cx="3194969" cy="2430936"/>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5/7/19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609600"/>
            <a:ext cx="9905998"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4" y="4404596"/>
            <a:ext cx="31952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4" y="2666998"/>
            <a:ext cx="3195241"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4" y="4980859"/>
            <a:ext cx="3195241" cy="817843"/>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4" y="4980857"/>
            <a:ext cx="3200400" cy="810342"/>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3"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1" y="4980855"/>
            <a:ext cx="3194969" cy="810345"/>
          </a:xfrm>
        </p:spPr>
        <p:txBody>
          <a:bodyPr anchor="t">
            <a:normAutofit/>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5/7/19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0"/>
            <a:ext cx="200501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0"/>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2" y="1419227"/>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2" y="4424362"/>
            <a:ext cx="9906000" cy="1374776"/>
          </a:xfrm>
        </p:spPr>
        <p:txBody>
          <a:bodyPr>
            <a:normAutofit/>
          </a:bodyPr>
          <a:lstStyle>
            <a:lvl1pPr marL="0" indent="0">
              <a:buNone/>
              <a:defRPr sz="1800" cap="all" baseline="0">
                <a:solidFill>
                  <a:schemeClr val="tx1">
                    <a:tint val="75000"/>
                  </a:schemeClr>
                </a:solidFill>
              </a:defRPr>
            </a:lvl1pPr>
            <a:lvl2pPr marL="457206" indent="0">
              <a:buNone/>
              <a:defRPr sz="18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5/7/19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1141411" y="3073398"/>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7" y="2249485"/>
            <a:ext cx="4646603" cy="823912"/>
          </a:xfrm>
        </p:spPr>
        <p:txBody>
          <a:bodyPr anchor="b"/>
          <a:lstStyle>
            <a:lvl1pPr marL="0" indent="0">
              <a:lnSpc>
                <a:spcPct val="90000"/>
              </a:lnSpc>
              <a:buNone/>
              <a:defRPr sz="2400" b="0" cap="all" baseline="0">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199" y="3073398"/>
            <a:ext cx="487521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5/7/19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5/7/19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5/7/19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7"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2"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7" y="2249486"/>
            <a:ext cx="3856037"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3" y="609602"/>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p:cNvSpPr>
            <a:spLocks noGrp="1"/>
          </p:cNvSpPr>
          <p:nvPr>
            <p:ph type="body" sz="half" idx="2"/>
          </p:nvPr>
        </p:nvSpPr>
        <p:spPr>
          <a:xfrm>
            <a:off x="1141412" y="2249486"/>
            <a:ext cx="5934510" cy="3541714"/>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5/7/19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4"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1"/>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9"/>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3" y="2249487"/>
            <a:ext cx="9905998"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5/7/19</a:t>
            </a:fld>
            <a:endParaRPr lang="en-US"/>
          </a:p>
        </p:txBody>
      </p:sp>
      <p:sp>
        <p:nvSpPr>
          <p:cNvPr id="5" name="Footer Placeholder 4"/>
          <p:cNvSpPr>
            <a:spLocks noGrp="1"/>
          </p:cNvSpPr>
          <p:nvPr>
            <p:ph type="ftr" sz="quarter" idx="3"/>
          </p:nvPr>
        </p:nvSpPr>
        <p:spPr>
          <a:xfrm>
            <a:off x="1141413" y="5883276"/>
            <a:ext cx="6239308"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5"/>
            <a:ext cx="7710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11"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3" indent="-228603" algn="l" defTabSz="914411"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8" indent="-228603" algn="l" defTabSz="914411"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14" indent="-228603" algn="l" defTabSz="914411"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20"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26" indent="-228603" algn="l" defTabSz="914411"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32"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37"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43"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48" indent="-228603" algn="l" defTabSz="914411"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7"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7"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mc:AlternateContent xmlns:mc="http://schemas.openxmlformats.org/markup-compatibility/2006">
    <mc:Choice xmlns:p14="http://schemas.microsoft.com/office/powerpoint/2010/main" Requires="p14">
      <p:transition spd="slow" p14:dur="2000" advTm="2773"/>
    </mc:Choice>
    <mc:Fallback>
      <p:transition spd="slow" advTm="277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blockchains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4"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and performance) of blockchain-based systems.</a:t>
            </a:r>
          </a:p>
          <a:p>
            <a:r>
              <a:rPr lang="en-US" sz="2000" dirty="0"/>
              <a:t>Responsible for identifying the </a:t>
            </a:r>
            <a:r>
              <a:rPr lang="en-US" sz="2000" dirty="0">
                <a:solidFill>
                  <a:schemeClr val="accent5"/>
                </a:solidFill>
              </a:rPr>
              <a:t>five fundamental properties of distributed ledgers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4" y="2140377"/>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42728"/>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952838"/>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allow goroutines to communicate with each other.</a:t>
            </a:r>
          </a:p>
          <a:p>
            <a:r>
              <a:rPr lang="en-US" sz="2000" dirty="0"/>
              <a:t>P2P Communication:</a:t>
            </a:r>
            <a:r>
              <a:rPr lang="en-US" sz="2000" dirty="0">
                <a:solidFill>
                  <a:schemeClr val="accent5"/>
                </a:solidFill>
              </a:rPr>
              <a:t> Noise</a:t>
            </a:r>
          </a:p>
          <a:p>
            <a:pPr lvl="1"/>
            <a:r>
              <a:rPr lang="en-US" dirty="0"/>
              <a:t>Networking stack for decentralized protocols written in Go.</a:t>
            </a:r>
          </a:p>
          <a:p>
            <a:pPr lvl="1"/>
            <a:r>
              <a:rPr lang="en-US" dirty="0"/>
              <a:t>Allows transactions to be broadcast between peers. </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601908"/>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3"/>
            <a:ext cx="6792180" cy="646331"/>
          </a:xfrm>
          <a:prstGeom prst="rect">
            <a:avLst/>
          </a:prstGeom>
          <a:noFill/>
        </p:spPr>
        <p:txBody>
          <a:bodyPr wrap="none" rtlCol="0">
            <a:spAutoFit/>
          </a:bodyPr>
          <a:lstStyle/>
          <a:p>
            <a:r>
              <a:rPr lang="en-US" sz="1200" dirty="0"/>
              <a:t>[1] “A Tour of Go - Goroutines.” [Online]. Available: https://</a:t>
            </a:r>
            <a:r>
              <a:rPr lang="en-US" sz="1200" dirty="0" err="1"/>
              <a:t>tour.golang.org</a:t>
            </a:r>
            <a:r>
              <a:rPr lang="en-US" sz="1200" dirty="0"/>
              <a:t>/concurrency/1.</a:t>
            </a:r>
          </a:p>
          <a:p>
            <a:r>
              <a:rPr lang="en-US" sz="1200" dirty="0"/>
              <a:t>[2] “A Tour of Go - Channels.” [Online]. Available: https://</a:t>
            </a:r>
            <a:r>
              <a:rPr lang="en-US" sz="1200" dirty="0" err="1"/>
              <a:t>tour.golang.org</a:t>
            </a:r>
            <a:r>
              <a:rPr lang="en-US" sz="1200" dirty="0"/>
              <a:t>/concurrency/2.</a:t>
            </a:r>
          </a:p>
          <a:p>
            <a:r>
              <a:rPr lang="en-US" sz="1200" dirty="0"/>
              <a:t>[3]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4"/>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9"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defTabSz="914411">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defTabSz="914411">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defTabSz="914411">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3"/>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1"/>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403986"/>
            <a:ext cx="6037310" cy="3794169"/>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1"/>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60960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6" indent="-457206">
              <a:buFont typeface="+mj-lt"/>
              <a:buAutoNum type="arabicPeriod"/>
            </a:pPr>
            <a:r>
              <a:rPr lang="en-US" dirty="0"/>
              <a:t>Context</a:t>
            </a:r>
          </a:p>
          <a:p>
            <a:pPr marL="457206" indent="-457206">
              <a:buFont typeface="+mj-lt"/>
              <a:buAutoNum type="arabicPeriod"/>
            </a:pPr>
            <a:r>
              <a:rPr lang="en-US" dirty="0"/>
              <a:t>Research Problem</a:t>
            </a:r>
          </a:p>
          <a:p>
            <a:pPr marL="457206" indent="-457206">
              <a:buFont typeface="+mj-lt"/>
              <a:buAutoNum type="arabicPeriod"/>
            </a:pPr>
            <a:r>
              <a:rPr lang="en-US" dirty="0"/>
              <a:t>State of the Art</a:t>
            </a:r>
          </a:p>
          <a:p>
            <a:pPr marL="457206" indent="-457206">
              <a:buFont typeface="+mj-lt"/>
              <a:buAutoNum type="arabicPeriod"/>
            </a:pPr>
            <a:r>
              <a:rPr lang="en-US" dirty="0"/>
              <a:t>Distributed Ledgers and their Underlying Data Structures</a:t>
            </a:r>
          </a:p>
          <a:p>
            <a:pPr marL="457206" indent="-457206">
              <a:buFont typeface="+mj-lt"/>
              <a:buAutoNum type="arabicPeriod"/>
            </a:pPr>
            <a:r>
              <a:rPr lang="en-US" dirty="0"/>
              <a:t>Evaluation of Data Structures</a:t>
            </a:r>
          </a:p>
          <a:p>
            <a:pPr marL="457206" indent="-457206">
              <a:buFont typeface="+mj-lt"/>
              <a:buAutoNum type="arabicPeriod"/>
            </a:pPr>
            <a:r>
              <a:rPr lang="en-US" dirty="0"/>
              <a:t>Relevance of Results</a:t>
            </a:r>
          </a:p>
          <a:p>
            <a:pPr marL="457206" indent="-457206">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DCC5-F3E0-FB4A-A102-490715FCBF62}"/>
              </a:ext>
            </a:extLst>
          </p:cNvPr>
          <p:cNvSpPr>
            <a:spLocks noGrp="1"/>
          </p:cNvSpPr>
          <p:nvPr>
            <p:ph type="title"/>
          </p:nvPr>
        </p:nvSpPr>
        <p:spPr>
          <a:xfrm>
            <a:off x="1141413" y="229052"/>
            <a:ext cx="9905998" cy="1478570"/>
          </a:xfrm>
        </p:spPr>
        <p:txBody>
          <a:bodyPr>
            <a:normAutofit/>
          </a:bodyPr>
          <a:lstStyle/>
          <a:p>
            <a:r>
              <a:rPr lang="en-US" dirty="0">
                <a:solidFill>
                  <a:schemeClr val="tx2"/>
                </a:solidFill>
              </a:rPr>
              <a:t>Underlying Data Structures for Distributed Ledgers</a:t>
            </a:r>
            <a:endParaRPr lang="en-US" dirty="0"/>
          </a:p>
        </p:txBody>
      </p:sp>
      <p:sp>
        <p:nvSpPr>
          <p:cNvPr id="3" name="Content Placeholder 2">
            <a:extLst>
              <a:ext uri="{FF2B5EF4-FFF2-40B4-BE49-F238E27FC236}">
                <a16:creationId xmlns:a16="http://schemas.microsoft.com/office/drawing/2014/main" id="{902C65F2-E50D-7F4D-B83F-A8D972E4BB7D}"/>
              </a:ext>
            </a:extLst>
          </p:cNvPr>
          <p:cNvSpPr>
            <a:spLocks noGrp="1"/>
          </p:cNvSpPr>
          <p:nvPr>
            <p:ph idx="1"/>
          </p:nvPr>
        </p:nvSpPr>
        <p:spPr>
          <a:xfrm>
            <a:off x="1141412" y="1860020"/>
            <a:ext cx="9905999" cy="4388379"/>
          </a:xfrm>
        </p:spPr>
        <p:txBody>
          <a:bodyPr>
            <a:noAutofit/>
          </a:bodyPr>
          <a:lstStyle/>
          <a:p>
            <a:pPr marL="0" indent="0">
              <a:buNone/>
            </a:pPr>
            <a:r>
              <a:rPr lang="en-US" sz="2000" dirty="0">
                <a:solidFill>
                  <a:schemeClr val="accent5"/>
                </a:solidFill>
              </a:rPr>
              <a:t>Common Scenario of Transaction Interactions</a:t>
            </a:r>
          </a:p>
          <a:p>
            <a:pPr marL="0" indent="0">
              <a:buNone/>
            </a:pPr>
            <a:r>
              <a:rPr lang="en-US" sz="2000" dirty="0"/>
              <a:t>Three actors: Alice, Bob, and Carl. </a:t>
            </a:r>
          </a:p>
          <a:p>
            <a:pPr marL="0" indent="0">
              <a:buNone/>
            </a:pPr>
            <a:r>
              <a:rPr lang="en-US" sz="2000" dirty="0"/>
              <a:t>At the start, all actors have 400 units. </a:t>
            </a:r>
          </a:p>
          <a:p>
            <a:pPr marL="0" indent="0">
              <a:buNone/>
            </a:pPr>
            <a:r>
              <a:rPr lang="en-US" sz="2000" dirty="0"/>
              <a:t>Suppose all transactions are of 100 units, happening in the following sequence: </a:t>
            </a:r>
          </a:p>
          <a:p>
            <a:pPr marL="914411" lvl="1" indent="-457206">
              <a:buFont typeface="+mj-lt"/>
              <a:buAutoNum type="arabicPeriod"/>
            </a:pPr>
            <a:r>
              <a:rPr lang="en-US" dirty="0"/>
              <a:t>Alice </a:t>
            </a:r>
            <a:r>
              <a:rPr lang="en-US" dirty="0">
                <a:sym typeface="Symbol" pitchFamily="2" charset="2"/>
              </a:rPr>
              <a:t></a:t>
            </a:r>
            <a:r>
              <a:rPr lang="en-US" dirty="0"/>
              <a:t> Bob</a:t>
            </a:r>
          </a:p>
          <a:p>
            <a:pPr marL="914411" lvl="1" indent="-457206">
              <a:buFont typeface="+mj-lt"/>
              <a:buAutoNum type="arabicPeriod"/>
            </a:pPr>
            <a:r>
              <a:rPr lang="en-US" dirty="0"/>
              <a:t>Alice </a:t>
            </a:r>
            <a:r>
              <a:rPr lang="en-US" dirty="0">
                <a:sym typeface="Symbol" pitchFamily="2" charset="2"/>
              </a:rPr>
              <a:t></a:t>
            </a:r>
            <a:r>
              <a:rPr lang="en-US" dirty="0"/>
              <a:t> Carl</a:t>
            </a:r>
          </a:p>
          <a:p>
            <a:pPr marL="914411" lvl="1" indent="-457206">
              <a:buFont typeface="+mj-lt"/>
              <a:buAutoNum type="arabicPeriod"/>
            </a:pPr>
            <a:r>
              <a:rPr lang="en-US" dirty="0"/>
              <a:t>Carl </a:t>
            </a:r>
            <a:r>
              <a:rPr lang="en-US" dirty="0">
                <a:sym typeface="Symbol" pitchFamily="2" charset="2"/>
              </a:rPr>
              <a:t></a:t>
            </a:r>
            <a:r>
              <a:rPr lang="en-US" dirty="0"/>
              <a:t> Bob</a:t>
            </a:r>
          </a:p>
          <a:p>
            <a:pPr marL="914411" lvl="1" indent="-457206">
              <a:buFont typeface="+mj-lt"/>
              <a:buAutoNum type="arabicPeriod"/>
            </a:pPr>
            <a:r>
              <a:rPr lang="en-US" dirty="0"/>
              <a:t>Bob </a:t>
            </a:r>
            <a:r>
              <a:rPr lang="en-US" dirty="0">
                <a:sym typeface="Symbol" pitchFamily="2" charset="2"/>
              </a:rPr>
              <a:t></a:t>
            </a:r>
            <a:r>
              <a:rPr lang="en-US" dirty="0"/>
              <a:t> Alice</a:t>
            </a:r>
          </a:p>
        </p:txBody>
      </p:sp>
      <p:sp>
        <p:nvSpPr>
          <p:cNvPr id="4" name="Slide Number Placeholder 3">
            <a:extLst>
              <a:ext uri="{FF2B5EF4-FFF2-40B4-BE49-F238E27FC236}">
                <a16:creationId xmlns:a16="http://schemas.microsoft.com/office/drawing/2014/main" id="{2CDCF509-E7FD-0F4C-9634-D11B6F4D3B98}"/>
              </a:ext>
            </a:extLst>
          </p:cNvPr>
          <p:cNvSpPr>
            <a:spLocks noGrp="1"/>
          </p:cNvSpPr>
          <p:nvPr>
            <p:ph type="sldNum" sz="quarter" idx="12"/>
          </p:nvPr>
        </p:nvSpPr>
        <p:spPr/>
        <p:txBody>
          <a:bodyPr/>
          <a:lstStyle/>
          <a:p>
            <a:fld id="{6D22F896-40B5-4ADD-8801-0D06FADFA095}" type="slidenum">
              <a:rPr lang="en-US" smtClean="0"/>
              <a:t>20</a:t>
            </a:fld>
            <a:endParaRPr lang="en-US"/>
          </a:p>
        </p:txBody>
      </p:sp>
    </p:spTree>
    <p:extLst>
      <p:ext uri="{BB962C8B-B14F-4D97-AF65-F5344CB8AC3E}">
        <p14:creationId xmlns:p14="http://schemas.microsoft.com/office/powerpoint/2010/main" val="2698830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grpSp>
        <p:nvGrpSpPr>
          <p:cNvPr id="42" name="Group 41">
            <a:extLst>
              <a:ext uri="{FF2B5EF4-FFF2-40B4-BE49-F238E27FC236}">
                <a16:creationId xmlns:a16="http://schemas.microsoft.com/office/drawing/2014/main" id="{2BCC8744-0F41-A648-8342-51D10ACB11C8}"/>
              </a:ext>
            </a:extLst>
          </p:cNvPr>
          <p:cNvGrpSpPr/>
          <p:nvPr/>
        </p:nvGrpSpPr>
        <p:grpSpPr>
          <a:xfrm>
            <a:off x="1059038" y="2367589"/>
            <a:ext cx="1815500" cy="1213080"/>
            <a:chOff x="1059038" y="2367589"/>
            <a:chExt cx="1815500" cy="1213080"/>
          </a:xfrm>
        </p:grpSpPr>
        <p:sp>
          <p:nvSpPr>
            <p:cNvPr id="8" name="Rectangle 7">
              <a:extLst>
                <a:ext uri="{FF2B5EF4-FFF2-40B4-BE49-F238E27FC236}">
                  <a16:creationId xmlns:a16="http://schemas.microsoft.com/office/drawing/2014/main" id="{2B6F2592-7C37-6743-8F80-AD88D7747235}"/>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TextBox 9">
              <a:extLst>
                <a:ext uri="{FF2B5EF4-FFF2-40B4-BE49-F238E27FC236}">
                  <a16:creationId xmlns:a16="http://schemas.microsoft.com/office/drawing/2014/main" id="{AA67F697-A91C-704B-B3C2-BE0C464C4EC2}"/>
                </a:ext>
              </a:extLst>
            </p:cNvPr>
            <p:cNvSpPr txBox="1"/>
            <p:nvPr/>
          </p:nvSpPr>
          <p:spPr>
            <a:xfrm>
              <a:off x="1059038" y="2367589"/>
              <a:ext cx="851323" cy="369332"/>
            </a:xfrm>
            <a:prstGeom prst="rect">
              <a:avLst/>
            </a:prstGeom>
            <a:noFill/>
          </p:spPr>
          <p:txBody>
            <a:bodyPr wrap="none" rtlCol="0">
              <a:spAutoFit/>
            </a:bodyPr>
            <a:lstStyle/>
            <a:p>
              <a:r>
                <a:rPr lang="en-US" dirty="0"/>
                <a:t>Block 0</a:t>
              </a:r>
            </a:p>
          </p:txBody>
        </p:sp>
        <p:sp>
          <p:nvSpPr>
            <p:cNvPr id="11" name="Rectangle 10">
              <a:extLst>
                <a:ext uri="{FF2B5EF4-FFF2-40B4-BE49-F238E27FC236}">
                  <a16:creationId xmlns:a16="http://schemas.microsoft.com/office/drawing/2014/main" id="{C061E589-1764-0643-984B-FDEEA83C6F0E}"/>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43" name="Group 42">
            <a:extLst>
              <a:ext uri="{FF2B5EF4-FFF2-40B4-BE49-F238E27FC236}">
                <a16:creationId xmlns:a16="http://schemas.microsoft.com/office/drawing/2014/main" id="{A72C69E5-1296-CA4B-84E6-747AB984D679}"/>
              </a:ext>
            </a:extLst>
          </p:cNvPr>
          <p:cNvGrpSpPr/>
          <p:nvPr/>
        </p:nvGrpSpPr>
        <p:grpSpPr>
          <a:xfrm>
            <a:off x="3207603" y="2369059"/>
            <a:ext cx="1815500" cy="3013640"/>
            <a:chOff x="3207603" y="2369059"/>
            <a:chExt cx="1815500" cy="3013640"/>
          </a:xfrm>
        </p:grpSpPr>
        <p:sp>
          <p:nvSpPr>
            <p:cNvPr id="12" name="Rectangle 11">
              <a:extLst>
                <a:ext uri="{FF2B5EF4-FFF2-40B4-BE49-F238E27FC236}">
                  <a16:creationId xmlns:a16="http://schemas.microsoft.com/office/drawing/2014/main" id="{522FAE9F-845C-C34A-8454-81E6C2EDA3DC}"/>
                </a:ext>
              </a:extLst>
            </p:cNvPr>
            <p:cNvSpPr/>
            <p:nvPr/>
          </p:nvSpPr>
          <p:spPr>
            <a:xfrm>
              <a:off x="320760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TextBox 12">
              <a:extLst>
                <a:ext uri="{FF2B5EF4-FFF2-40B4-BE49-F238E27FC236}">
                  <a16:creationId xmlns:a16="http://schemas.microsoft.com/office/drawing/2014/main" id="{9973F658-76F2-B241-8B91-133FCCAEE650}"/>
                </a:ext>
              </a:extLst>
            </p:cNvPr>
            <p:cNvSpPr txBox="1"/>
            <p:nvPr/>
          </p:nvSpPr>
          <p:spPr>
            <a:xfrm>
              <a:off x="3207603" y="2369059"/>
              <a:ext cx="851323" cy="369332"/>
            </a:xfrm>
            <a:prstGeom prst="rect">
              <a:avLst/>
            </a:prstGeom>
            <a:noFill/>
          </p:spPr>
          <p:txBody>
            <a:bodyPr wrap="none" rtlCol="0">
              <a:spAutoFit/>
            </a:bodyPr>
            <a:lstStyle/>
            <a:p>
              <a:r>
                <a:rPr lang="en-US" dirty="0"/>
                <a:t>Block 1</a:t>
              </a:r>
            </a:p>
          </p:txBody>
        </p:sp>
        <p:sp>
          <p:nvSpPr>
            <p:cNvPr id="14" name="Rectangle 13">
              <a:extLst>
                <a:ext uri="{FF2B5EF4-FFF2-40B4-BE49-F238E27FC236}">
                  <a16:creationId xmlns:a16="http://schemas.microsoft.com/office/drawing/2014/main" id="{0B02F228-0A4C-BF48-92DE-9D27FC67F78D}"/>
                </a:ext>
              </a:extLst>
            </p:cNvPr>
            <p:cNvSpPr/>
            <p:nvPr/>
          </p:nvSpPr>
          <p:spPr>
            <a:xfrm>
              <a:off x="333949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5" name="Rectangle 14">
              <a:extLst>
                <a:ext uri="{FF2B5EF4-FFF2-40B4-BE49-F238E27FC236}">
                  <a16:creationId xmlns:a16="http://schemas.microsoft.com/office/drawing/2014/main" id="{F4166023-7C5F-7149-AA64-9281BD705976}"/>
                </a:ext>
              </a:extLst>
            </p:cNvPr>
            <p:cNvSpPr/>
            <p:nvPr/>
          </p:nvSpPr>
          <p:spPr>
            <a:xfrm>
              <a:off x="333589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16" name="Rectangle 15">
              <a:extLst>
                <a:ext uri="{FF2B5EF4-FFF2-40B4-BE49-F238E27FC236}">
                  <a16:creationId xmlns:a16="http://schemas.microsoft.com/office/drawing/2014/main" id="{783C2C49-E683-F741-934C-730C3AF85B61}"/>
                </a:ext>
              </a:extLst>
            </p:cNvPr>
            <p:cNvSpPr/>
            <p:nvPr/>
          </p:nvSpPr>
          <p:spPr>
            <a:xfrm>
              <a:off x="333589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44" name="Group 43">
            <a:extLst>
              <a:ext uri="{FF2B5EF4-FFF2-40B4-BE49-F238E27FC236}">
                <a16:creationId xmlns:a16="http://schemas.microsoft.com/office/drawing/2014/main" id="{F5AA2180-BAE3-A542-B0F9-73265667A4A8}"/>
              </a:ext>
            </a:extLst>
          </p:cNvPr>
          <p:cNvGrpSpPr/>
          <p:nvPr/>
        </p:nvGrpSpPr>
        <p:grpSpPr>
          <a:xfrm>
            <a:off x="5389418" y="2369059"/>
            <a:ext cx="1815500" cy="3013640"/>
            <a:chOff x="5389418" y="2369059"/>
            <a:chExt cx="1815500" cy="3013640"/>
          </a:xfrm>
        </p:grpSpPr>
        <p:sp>
          <p:nvSpPr>
            <p:cNvPr id="17" name="Rectangle 16">
              <a:extLst>
                <a:ext uri="{FF2B5EF4-FFF2-40B4-BE49-F238E27FC236}">
                  <a16:creationId xmlns:a16="http://schemas.microsoft.com/office/drawing/2014/main" id="{753D43C8-7D44-5848-8106-B097B3BB90DA}"/>
                </a:ext>
              </a:extLst>
            </p:cNvPr>
            <p:cNvSpPr/>
            <p:nvPr/>
          </p:nvSpPr>
          <p:spPr>
            <a:xfrm>
              <a:off x="538941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TextBox 17">
              <a:extLst>
                <a:ext uri="{FF2B5EF4-FFF2-40B4-BE49-F238E27FC236}">
                  <a16:creationId xmlns:a16="http://schemas.microsoft.com/office/drawing/2014/main" id="{6763BDA2-6384-1147-A840-BF76F459837D}"/>
                </a:ext>
              </a:extLst>
            </p:cNvPr>
            <p:cNvSpPr txBox="1"/>
            <p:nvPr/>
          </p:nvSpPr>
          <p:spPr>
            <a:xfrm>
              <a:off x="5389418" y="2369059"/>
              <a:ext cx="851323" cy="369332"/>
            </a:xfrm>
            <a:prstGeom prst="rect">
              <a:avLst/>
            </a:prstGeom>
            <a:noFill/>
          </p:spPr>
          <p:txBody>
            <a:bodyPr wrap="none" rtlCol="0">
              <a:spAutoFit/>
            </a:bodyPr>
            <a:lstStyle/>
            <a:p>
              <a:r>
                <a:rPr lang="en-US" dirty="0"/>
                <a:t>Block 2</a:t>
              </a:r>
            </a:p>
          </p:txBody>
        </p:sp>
        <p:sp>
          <p:nvSpPr>
            <p:cNvPr id="19" name="Rectangle 18">
              <a:extLst>
                <a:ext uri="{FF2B5EF4-FFF2-40B4-BE49-F238E27FC236}">
                  <a16:creationId xmlns:a16="http://schemas.microsoft.com/office/drawing/2014/main" id="{8E3CABD3-1178-B14E-A4DA-1F9A9310BE59}"/>
                </a:ext>
              </a:extLst>
            </p:cNvPr>
            <p:cNvSpPr/>
            <p:nvPr/>
          </p:nvSpPr>
          <p:spPr>
            <a:xfrm>
              <a:off x="552131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0" name="Rectangle 19">
              <a:extLst>
                <a:ext uri="{FF2B5EF4-FFF2-40B4-BE49-F238E27FC236}">
                  <a16:creationId xmlns:a16="http://schemas.microsoft.com/office/drawing/2014/main" id="{B9CC8A56-4581-4D4B-B85C-FAF97F86548B}"/>
                </a:ext>
              </a:extLst>
            </p:cNvPr>
            <p:cNvSpPr/>
            <p:nvPr/>
          </p:nvSpPr>
          <p:spPr>
            <a:xfrm>
              <a:off x="551771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1" name="Rectangle 20">
              <a:extLst>
                <a:ext uri="{FF2B5EF4-FFF2-40B4-BE49-F238E27FC236}">
                  <a16:creationId xmlns:a16="http://schemas.microsoft.com/office/drawing/2014/main" id="{AB351013-AD3C-AC4E-B4D4-B0D002226FB7}"/>
                </a:ext>
              </a:extLst>
            </p:cNvPr>
            <p:cNvSpPr/>
            <p:nvPr/>
          </p:nvSpPr>
          <p:spPr>
            <a:xfrm>
              <a:off x="551771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45" name="Group 44">
            <a:extLst>
              <a:ext uri="{FF2B5EF4-FFF2-40B4-BE49-F238E27FC236}">
                <a16:creationId xmlns:a16="http://schemas.microsoft.com/office/drawing/2014/main" id="{41C8DC5F-18D6-1B4D-879F-612B59EAFA21}"/>
              </a:ext>
            </a:extLst>
          </p:cNvPr>
          <p:cNvGrpSpPr/>
          <p:nvPr/>
        </p:nvGrpSpPr>
        <p:grpSpPr>
          <a:xfrm>
            <a:off x="7571233" y="2369059"/>
            <a:ext cx="1815500" cy="3013640"/>
            <a:chOff x="7571233" y="2369059"/>
            <a:chExt cx="1815500" cy="3013640"/>
          </a:xfrm>
        </p:grpSpPr>
        <p:sp>
          <p:nvSpPr>
            <p:cNvPr id="22" name="Rectangle 21">
              <a:extLst>
                <a:ext uri="{FF2B5EF4-FFF2-40B4-BE49-F238E27FC236}">
                  <a16:creationId xmlns:a16="http://schemas.microsoft.com/office/drawing/2014/main" id="{C3595DF2-D941-C748-B7E4-F4E19BB68031}"/>
                </a:ext>
              </a:extLst>
            </p:cNvPr>
            <p:cNvSpPr/>
            <p:nvPr/>
          </p:nvSpPr>
          <p:spPr>
            <a:xfrm>
              <a:off x="7571233"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TextBox 22">
              <a:extLst>
                <a:ext uri="{FF2B5EF4-FFF2-40B4-BE49-F238E27FC236}">
                  <a16:creationId xmlns:a16="http://schemas.microsoft.com/office/drawing/2014/main" id="{1E2E0B6E-51FC-684A-94CD-37F3C15A88F0}"/>
                </a:ext>
              </a:extLst>
            </p:cNvPr>
            <p:cNvSpPr txBox="1"/>
            <p:nvPr/>
          </p:nvSpPr>
          <p:spPr>
            <a:xfrm>
              <a:off x="7571233" y="2369059"/>
              <a:ext cx="851323" cy="369332"/>
            </a:xfrm>
            <a:prstGeom prst="rect">
              <a:avLst/>
            </a:prstGeom>
            <a:noFill/>
          </p:spPr>
          <p:txBody>
            <a:bodyPr wrap="none" rtlCol="0">
              <a:spAutoFit/>
            </a:bodyPr>
            <a:lstStyle/>
            <a:p>
              <a:r>
                <a:rPr lang="en-US" dirty="0"/>
                <a:t>Block 3</a:t>
              </a:r>
            </a:p>
          </p:txBody>
        </p:sp>
        <p:sp>
          <p:nvSpPr>
            <p:cNvPr id="24" name="Rectangle 23">
              <a:extLst>
                <a:ext uri="{FF2B5EF4-FFF2-40B4-BE49-F238E27FC236}">
                  <a16:creationId xmlns:a16="http://schemas.microsoft.com/office/drawing/2014/main" id="{1C61492F-7E40-CB44-B69F-DC22E117CD87}"/>
                </a:ext>
              </a:extLst>
            </p:cNvPr>
            <p:cNvSpPr/>
            <p:nvPr/>
          </p:nvSpPr>
          <p:spPr>
            <a:xfrm>
              <a:off x="7703127"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5A65F6AF-8F48-7841-804C-AA088A4EA340}"/>
                </a:ext>
              </a:extLst>
            </p:cNvPr>
            <p:cNvSpPr/>
            <p:nvPr/>
          </p:nvSpPr>
          <p:spPr>
            <a:xfrm>
              <a:off x="7699525"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26" name="Rectangle 25">
              <a:extLst>
                <a:ext uri="{FF2B5EF4-FFF2-40B4-BE49-F238E27FC236}">
                  <a16:creationId xmlns:a16="http://schemas.microsoft.com/office/drawing/2014/main" id="{F04038C4-A67B-284B-88AB-DBD491A2A5EA}"/>
                </a:ext>
              </a:extLst>
            </p:cNvPr>
            <p:cNvSpPr/>
            <p:nvPr/>
          </p:nvSpPr>
          <p:spPr>
            <a:xfrm>
              <a:off x="7699525"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grpSp>
      <p:cxnSp>
        <p:nvCxnSpPr>
          <p:cNvPr id="28" name="Straight Arrow Connector 27">
            <a:extLst>
              <a:ext uri="{FF2B5EF4-FFF2-40B4-BE49-F238E27FC236}">
                <a16:creationId xmlns:a16="http://schemas.microsoft.com/office/drawing/2014/main" id="{DDEEDB48-45C8-4C44-9F82-F7CEBBE84EA7}"/>
              </a:ext>
            </a:extLst>
          </p:cNvPr>
          <p:cNvCxnSpPr>
            <a:cxnSpLocks/>
            <a:stCxn id="15" idx="1"/>
            <a:endCxn id="11" idx="3"/>
          </p:cNvCxnSpPr>
          <p:nvPr/>
        </p:nvCxnSpPr>
        <p:spPr>
          <a:xfrm flipH="1" flipV="1">
            <a:off x="2749847" y="3141691"/>
            <a:ext cx="586048" cy="85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C6D45F5-FFA3-DC4B-B9B1-01FB6F7DC5D5}"/>
              </a:ext>
            </a:extLst>
          </p:cNvPr>
          <p:cNvCxnSpPr>
            <a:stCxn id="20" idx="1"/>
            <a:endCxn id="14" idx="3"/>
          </p:cNvCxnSpPr>
          <p:nvPr/>
        </p:nvCxnSpPr>
        <p:spPr>
          <a:xfrm flipH="1" flipV="1">
            <a:off x="489841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73F0AF8-163D-9C49-929C-8B47FCAD9D5B}"/>
              </a:ext>
            </a:extLst>
          </p:cNvPr>
          <p:cNvCxnSpPr>
            <a:stCxn id="25" idx="1"/>
            <a:endCxn id="19" idx="3"/>
          </p:cNvCxnSpPr>
          <p:nvPr/>
        </p:nvCxnSpPr>
        <p:spPr>
          <a:xfrm flipH="1" flipV="1">
            <a:off x="7080227"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5C3343F1-B141-F044-9B4F-C32045B5D839}"/>
              </a:ext>
            </a:extLst>
          </p:cNvPr>
          <p:cNvGrpSpPr/>
          <p:nvPr/>
        </p:nvGrpSpPr>
        <p:grpSpPr>
          <a:xfrm>
            <a:off x="9753048" y="2369059"/>
            <a:ext cx="1815500" cy="3013640"/>
            <a:chOff x="9753048" y="2369059"/>
            <a:chExt cx="1815500" cy="3013640"/>
          </a:xfrm>
        </p:grpSpPr>
        <p:sp>
          <p:nvSpPr>
            <p:cNvPr id="33" name="Rectangle 32">
              <a:extLst>
                <a:ext uri="{FF2B5EF4-FFF2-40B4-BE49-F238E27FC236}">
                  <a16:creationId xmlns:a16="http://schemas.microsoft.com/office/drawing/2014/main" id="{4271C7E8-13DC-D140-95D4-D681B359664D}"/>
                </a:ext>
              </a:extLst>
            </p:cNvPr>
            <p:cNvSpPr/>
            <p:nvPr/>
          </p:nvSpPr>
          <p:spPr>
            <a:xfrm>
              <a:off x="9753048" y="2369059"/>
              <a:ext cx="1815500" cy="301364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F295500C-CF28-1148-8CAC-9648DC274AE2}"/>
                </a:ext>
              </a:extLst>
            </p:cNvPr>
            <p:cNvSpPr txBox="1"/>
            <p:nvPr/>
          </p:nvSpPr>
          <p:spPr>
            <a:xfrm>
              <a:off x="9753048" y="2369059"/>
              <a:ext cx="851323" cy="369332"/>
            </a:xfrm>
            <a:prstGeom prst="rect">
              <a:avLst/>
            </a:prstGeom>
            <a:noFill/>
          </p:spPr>
          <p:txBody>
            <a:bodyPr wrap="none" rtlCol="0">
              <a:spAutoFit/>
            </a:bodyPr>
            <a:lstStyle/>
            <a:p>
              <a:r>
                <a:rPr lang="en-US" dirty="0"/>
                <a:t>Block 4</a:t>
              </a:r>
            </a:p>
          </p:txBody>
        </p:sp>
        <p:sp>
          <p:nvSpPr>
            <p:cNvPr id="35" name="Rectangle 34">
              <a:extLst>
                <a:ext uri="{FF2B5EF4-FFF2-40B4-BE49-F238E27FC236}">
                  <a16:creationId xmlns:a16="http://schemas.microsoft.com/office/drawing/2014/main" id="{940AEAD0-6C1D-1848-A4B5-30325127DFB6}"/>
                </a:ext>
              </a:extLst>
            </p:cNvPr>
            <p:cNvSpPr/>
            <p:nvPr/>
          </p:nvSpPr>
          <p:spPr>
            <a:xfrm>
              <a:off x="9884942" y="282172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6" name="Rectangle 35">
              <a:extLst>
                <a:ext uri="{FF2B5EF4-FFF2-40B4-BE49-F238E27FC236}">
                  <a16:creationId xmlns:a16="http://schemas.microsoft.com/office/drawing/2014/main" id="{7D31B95F-74C0-F343-B15E-4202807B9994}"/>
                </a:ext>
              </a:extLst>
            </p:cNvPr>
            <p:cNvSpPr/>
            <p:nvPr/>
          </p:nvSpPr>
          <p:spPr>
            <a:xfrm>
              <a:off x="9881340" y="367618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Previous</a:t>
              </a:r>
            </a:p>
            <a:p>
              <a:pPr algn="ctr"/>
              <a:r>
                <a:rPr lang="en-US" dirty="0"/>
                <a:t>Hash</a:t>
              </a:r>
            </a:p>
          </p:txBody>
        </p:sp>
        <p:sp>
          <p:nvSpPr>
            <p:cNvPr id="37" name="Rectangle 36">
              <a:extLst>
                <a:ext uri="{FF2B5EF4-FFF2-40B4-BE49-F238E27FC236}">
                  <a16:creationId xmlns:a16="http://schemas.microsoft.com/office/drawing/2014/main" id="{A69DC191-E16F-C84E-8DD6-739FEE894FCB}"/>
                </a:ext>
              </a:extLst>
            </p:cNvPr>
            <p:cNvSpPr/>
            <p:nvPr/>
          </p:nvSpPr>
          <p:spPr>
            <a:xfrm>
              <a:off x="9881340" y="453065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grpSp>
      <p:cxnSp>
        <p:nvCxnSpPr>
          <p:cNvPr id="40" name="Straight Arrow Connector 39">
            <a:extLst>
              <a:ext uri="{FF2B5EF4-FFF2-40B4-BE49-F238E27FC236}">
                <a16:creationId xmlns:a16="http://schemas.microsoft.com/office/drawing/2014/main" id="{0BC74E34-135C-1241-9EC1-4BD9B2C9B677}"/>
              </a:ext>
            </a:extLst>
          </p:cNvPr>
          <p:cNvCxnSpPr>
            <a:stCxn id="36" idx="1"/>
            <a:endCxn id="24" idx="3"/>
          </p:cNvCxnSpPr>
          <p:nvPr/>
        </p:nvCxnSpPr>
        <p:spPr>
          <a:xfrm flipH="1" flipV="1">
            <a:off x="9262042" y="3143161"/>
            <a:ext cx="619298" cy="85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9FD42F3A-9E41-DE4D-B652-D2A15B6AEB70}"/>
              </a:ext>
            </a:extLst>
          </p:cNvPr>
          <p:cNvSpPr>
            <a:spLocks noGrp="1"/>
          </p:cNvSpPr>
          <p:nvPr>
            <p:ph idx="1"/>
          </p:nvPr>
        </p:nvSpPr>
        <p:spPr>
          <a:xfrm>
            <a:off x="1141413" y="1549242"/>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23105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1"/>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Introduced by Sergei Popov</a:t>
            </a:r>
            <a:r>
              <a:rPr lang="en-US" sz="2000" dirty="0">
                <a:solidFill>
                  <a:schemeClr val="accent5"/>
                </a:solidFill>
              </a:rPr>
              <a:t> </a:t>
            </a:r>
            <a:r>
              <a:rPr lang="en-US" sz="2000" dirty="0"/>
              <a:t>as the</a:t>
            </a:r>
            <a:r>
              <a:rPr lang="en-US" sz="2000" dirty="0">
                <a:solidFill>
                  <a:schemeClr val="accent5"/>
                </a:solidFill>
              </a:rPr>
              <a:t> data structure used to store the information for IOTA</a:t>
            </a:r>
            <a:r>
              <a:rPr lang="en-US" sz="2000" dirty="0"/>
              <a:t>,</a:t>
            </a:r>
            <a:r>
              <a:rPr lang="en-US" sz="2000" dirty="0">
                <a:solidFill>
                  <a:schemeClr val="accent5"/>
                </a:solidFill>
              </a:rPr>
              <a:t> </a:t>
            </a:r>
            <a:r>
              <a:rPr lang="en-US" sz="2000" dirty="0"/>
              <a:t>a cryptocurrency for the IoT industry.</a:t>
            </a:r>
          </a:p>
          <a:p>
            <a:r>
              <a:rPr lang="en-US" sz="2000" dirty="0"/>
              <a:t>Directed acyclic graph (DAG).</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Obtained in the following way. When a new transaction arrives, it must approve one or two previous transactions. These approvals are represented by directed edges from the new transaction to the other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24</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2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25</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0423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grpSp>
        <p:nvGrpSpPr>
          <p:cNvPr id="8" name="Group 7">
            <a:extLst>
              <a:ext uri="{FF2B5EF4-FFF2-40B4-BE49-F238E27FC236}">
                <a16:creationId xmlns:a16="http://schemas.microsoft.com/office/drawing/2014/main" id="{61E1D040-3068-3B4B-92BC-89D5CB0F2BB9}"/>
              </a:ext>
            </a:extLst>
          </p:cNvPr>
          <p:cNvGrpSpPr/>
          <p:nvPr/>
        </p:nvGrpSpPr>
        <p:grpSpPr>
          <a:xfrm>
            <a:off x="840931" y="2809367"/>
            <a:ext cx="2327432" cy="1213080"/>
            <a:chOff x="1059038" y="2367589"/>
            <a:chExt cx="1815500" cy="1213080"/>
          </a:xfrm>
        </p:grpSpPr>
        <p:sp>
          <p:nvSpPr>
            <p:cNvPr id="10" name="Rectangle 9">
              <a:extLst>
                <a:ext uri="{FF2B5EF4-FFF2-40B4-BE49-F238E27FC236}">
                  <a16:creationId xmlns:a16="http://schemas.microsoft.com/office/drawing/2014/main" id="{1200D883-53E0-E843-9C22-FEEFBF4AC984}"/>
                </a:ext>
              </a:extLst>
            </p:cNvPr>
            <p:cNvSpPr/>
            <p:nvPr/>
          </p:nvSpPr>
          <p:spPr>
            <a:xfrm>
              <a:off x="1059038" y="2367589"/>
              <a:ext cx="1815500"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TextBox 10">
              <a:extLst>
                <a:ext uri="{FF2B5EF4-FFF2-40B4-BE49-F238E27FC236}">
                  <a16:creationId xmlns:a16="http://schemas.microsoft.com/office/drawing/2014/main" id="{1DAEC19D-7CB4-C74A-8BAB-E4E7D879FEEF}"/>
                </a:ext>
              </a:extLst>
            </p:cNvPr>
            <p:cNvSpPr txBox="1"/>
            <p:nvPr/>
          </p:nvSpPr>
          <p:spPr>
            <a:xfrm>
              <a:off x="1059038" y="2367589"/>
              <a:ext cx="1083658" cy="369332"/>
            </a:xfrm>
            <a:prstGeom prst="rect">
              <a:avLst/>
            </a:prstGeom>
            <a:noFill/>
          </p:spPr>
          <p:txBody>
            <a:bodyPr wrap="none" rtlCol="0">
              <a:spAutoFit/>
            </a:bodyPr>
            <a:lstStyle/>
            <a:p>
              <a:r>
                <a:rPr lang="en-US" dirty="0"/>
                <a:t>Transaction 0</a:t>
              </a:r>
            </a:p>
          </p:txBody>
        </p:sp>
        <p:sp>
          <p:nvSpPr>
            <p:cNvPr id="12" name="Rectangle 11">
              <a:extLst>
                <a:ext uri="{FF2B5EF4-FFF2-40B4-BE49-F238E27FC236}">
                  <a16:creationId xmlns:a16="http://schemas.microsoft.com/office/drawing/2014/main" id="{7FB2CD1F-B9CB-2F49-9BCC-564B6805D075}"/>
                </a:ext>
              </a:extLst>
            </p:cNvPr>
            <p:cNvSpPr/>
            <p:nvPr/>
          </p:nvSpPr>
          <p:spPr>
            <a:xfrm>
              <a:off x="1190932" y="282025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grpSp>
      <p:grpSp>
        <p:nvGrpSpPr>
          <p:cNvPr id="7" name="Group 6">
            <a:extLst>
              <a:ext uri="{FF2B5EF4-FFF2-40B4-BE49-F238E27FC236}">
                <a16:creationId xmlns:a16="http://schemas.microsoft.com/office/drawing/2014/main" id="{F2D3447E-12CB-DC4B-9183-5653B72777F8}"/>
              </a:ext>
            </a:extLst>
          </p:cNvPr>
          <p:cNvGrpSpPr/>
          <p:nvPr/>
        </p:nvGrpSpPr>
        <p:grpSpPr>
          <a:xfrm>
            <a:off x="3734605" y="1574391"/>
            <a:ext cx="3479851" cy="2063264"/>
            <a:chOff x="4977526" y="1563340"/>
            <a:chExt cx="3479851" cy="2063264"/>
          </a:xfrm>
        </p:grpSpPr>
        <p:sp>
          <p:nvSpPr>
            <p:cNvPr id="14" name="Rectangle 13">
              <a:extLst>
                <a:ext uri="{FF2B5EF4-FFF2-40B4-BE49-F238E27FC236}">
                  <a16:creationId xmlns:a16="http://schemas.microsoft.com/office/drawing/2014/main" id="{84FAC42B-5030-FD45-BABF-9A650A006F82}"/>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TextBox 14">
              <a:extLst>
                <a:ext uri="{FF2B5EF4-FFF2-40B4-BE49-F238E27FC236}">
                  <a16:creationId xmlns:a16="http://schemas.microsoft.com/office/drawing/2014/main" id="{938F4600-D084-1D44-B2EE-F1B04D2079AC}"/>
                </a:ext>
              </a:extLst>
            </p:cNvPr>
            <p:cNvSpPr txBox="1"/>
            <p:nvPr/>
          </p:nvSpPr>
          <p:spPr>
            <a:xfrm>
              <a:off x="4977527" y="1563340"/>
              <a:ext cx="1389226" cy="369332"/>
            </a:xfrm>
            <a:prstGeom prst="rect">
              <a:avLst/>
            </a:prstGeom>
            <a:noFill/>
          </p:spPr>
          <p:txBody>
            <a:bodyPr wrap="none" rtlCol="0">
              <a:spAutoFit/>
            </a:bodyPr>
            <a:lstStyle/>
            <a:p>
              <a:r>
                <a:rPr lang="en-US" dirty="0"/>
                <a:t>Transaction 1</a:t>
              </a:r>
            </a:p>
          </p:txBody>
        </p:sp>
        <p:sp>
          <p:nvSpPr>
            <p:cNvPr id="16" name="Rectangle 15">
              <a:extLst>
                <a:ext uri="{FF2B5EF4-FFF2-40B4-BE49-F238E27FC236}">
                  <a16:creationId xmlns:a16="http://schemas.microsoft.com/office/drawing/2014/main" id="{55988586-4C4A-214E-B449-FEC27AB326AE}"/>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17" name="Rectangle 16">
              <a:extLst>
                <a:ext uri="{FF2B5EF4-FFF2-40B4-BE49-F238E27FC236}">
                  <a16:creationId xmlns:a16="http://schemas.microsoft.com/office/drawing/2014/main" id="{86B767B1-D80E-D940-B8A1-0705CDA9E47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18" name="Rectangle 17">
              <a:extLst>
                <a:ext uri="{FF2B5EF4-FFF2-40B4-BE49-F238E27FC236}">
                  <a16:creationId xmlns:a16="http://schemas.microsoft.com/office/drawing/2014/main" id="{8A0710AF-CF9F-1D44-8927-EC18F7B432B8}"/>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Bob</a:t>
              </a:r>
            </a:p>
            <a:p>
              <a:pPr algn="ctr"/>
              <a:r>
                <a:rPr lang="en-US" dirty="0"/>
                <a:t>100 units</a:t>
              </a:r>
            </a:p>
          </p:txBody>
        </p:sp>
      </p:grpSp>
      <p:grpSp>
        <p:nvGrpSpPr>
          <p:cNvPr id="20" name="Group 19">
            <a:extLst>
              <a:ext uri="{FF2B5EF4-FFF2-40B4-BE49-F238E27FC236}">
                <a16:creationId xmlns:a16="http://schemas.microsoft.com/office/drawing/2014/main" id="{85662C15-DF84-E84D-BF9D-702F3D04C3BF}"/>
              </a:ext>
            </a:extLst>
          </p:cNvPr>
          <p:cNvGrpSpPr/>
          <p:nvPr/>
        </p:nvGrpSpPr>
        <p:grpSpPr>
          <a:xfrm>
            <a:off x="3734605" y="3917998"/>
            <a:ext cx="3479851" cy="2063264"/>
            <a:chOff x="4977526" y="1563340"/>
            <a:chExt cx="3479851" cy="2063264"/>
          </a:xfrm>
        </p:grpSpPr>
        <p:sp>
          <p:nvSpPr>
            <p:cNvPr id="21" name="Rectangle 20">
              <a:extLst>
                <a:ext uri="{FF2B5EF4-FFF2-40B4-BE49-F238E27FC236}">
                  <a16:creationId xmlns:a16="http://schemas.microsoft.com/office/drawing/2014/main" id="{DE59198A-190C-0B44-BED5-613D5B5E5191}"/>
                </a:ext>
              </a:extLst>
            </p:cNvPr>
            <p:cNvSpPr/>
            <p:nvPr/>
          </p:nvSpPr>
          <p:spPr>
            <a:xfrm>
              <a:off x="4977526" y="1563340"/>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TextBox 21">
              <a:extLst>
                <a:ext uri="{FF2B5EF4-FFF2-40B4-BE49-F238E27FC236}">
                  <a16:creationId xmlns:a16="http://schemas.microsoft.com/office/drawing/2014/main" id="{EBC3FFFB-292B-244C-9F24-4CC020F8D79F}"/>
                </a:ext>
              </a:extLst>
            </p:cNvPr>
            <p:cNvSpPr txBox="1"/>
            <p:nvPr/>
          </p:nvSpPr>
          <p:spPr>
            <a:xfrm>
              <a:off x="4977527" y="1563340"/>
              <a:ext cx="1389226" cy="369332"/>
            </a:xfrm>
            <a:prstGeom prst="rect">
              <a:avLst/>
            </a:prstGeom>
            <a:noFill/>
          </p:spPr>
          <p:txBody>
            <a:bodyPr wrap="none" rtlCol="0">
              <a:spAutoFit/>
            </a:bodyPr>
            <a:lstStyle/>
            <a:p>
              <a:r>
                <a:rPr lang="en-US" dirty="0"/>
                <a:t>Transaction 2</a:t>
              </a:r>
            </a:p>
          </p:txBody>
        </p:sp>
        <p:sp>
          <p:nvSpPr>
            <p:cNvPr id="23" name="Rectangle 22">
              <a:extLst>
                <a:ext uri="{FF2B5EF4-FFF2-40B4-BE49-F238E27FC236}">
                  <a16:creationId xmlns:a16="http://schemas.microsoft.com/office/drawing/2014/main" id="{88406C8D-023D-664B-AB0E-47D6A8E1C831}"/>
                </a:ext>
              </a:extLst>
            </p:cNvPr>
            <p:cNvSpPr/>
            <p:nvPr/>
          </p:nvSpPr>
          <p:spPr>
            <a:xfrm>
              <a:off x="5109421"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24" name="Rectangle 23">
              <a:extLst>
                <a:ext uri="{FF2B5EF4-FFF2-40B4-BE49-F238E27FC236}">
                  <a16:creationId xmlns:a16="http://schemas.microsoft.com/office/drawing/2014/main" id="{2C28C9DF-26C9-E240-99B2-6C8006C6D218}"/>
                </a:ext>
              </a:extLst>
            </p:cNvPr>
            <p:cNvSpPr/>
            <p:nvPr/>
          </p:nvSpPr>
          <p:spPr>
            <a:xfrm>
              <a:off x="6780349" y="201600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25" name="Rectangle 24">
              <a:extLst>
                <a:ext uri="{FF2B5EF4-FFF2-40B4-BE49-F238E27FC236}">
                  <a16:creationId xmlns:a16="http://schemas.microsoft.com/office/drawing/2014/main" id="{2C0568E6-0243-464E-B6BE-9C3B7267CCE2}"/>
                </a:ext>
              </a:extLst>
            </p:cNvPr>
            <p:cNvSpPr/>
            <p:nvPr/>
          </p:nvSpPr>
          <p:spPr>
            <a:xfrm>
              <a:off x="6780348" y="282246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Alice → Carl</a:t>
              </a:r>
            </a:p>
            <a:p>
              <a:pPr algn="ctr"/>
              <a:r>
                <a:rPr lang="en-US" dirty="0"/>
                <a:t>100 units</a:t>
              </a:r>
            </a:p>
          </p:txBody>
        </p:sp>
      </p:grpSp>
      <p:grpSp>
        <p:nvGrpSpPr>
          <p:cNvPr id="53" name="Group 52">
            <a:extLst>
              <a:ext uri="{FF2B5EF4-FFF2-40B4-BE49-F238E27FC236}">
                <a16:creationId xmlns:a16="http://schemas.microsoft.com/office/drawing/2014/main" id="{42BA8B24-BF3A-BE4C-A867-32C3F5DA4201}"/>
              </a:ext>
            </a:extLst>
          </p:cNvPr>
          <p:cNvGrpSpPr/>
          <p:nvPr/>
        </p:nvGrpSpPr>
        <p:grpSpPr>
          <a:xfrm>
            <a:off x="7780698" y="1574391"/>
            <a:ext cx="3479851" cy="2063264"/>
            <a:chOff x="7780697" y="1574391"/>
            <a:chExt cx="3479851" cy="2063264"/>
          </a:xfrm>
        </p:grpSpPr>
        <p:sp>
          <p:nvSpPr>
            <p:cNvPr id="27" name="Rectangle 26">
              <a:extLst>
                <a:ext uri="{FF2B5EF4-FFF2-40B4-BE49-F238E27FC236}">
                  <a16:creationId xmlns:a16="http://schemas.microsoft.com/office/drawing/2014/main" id="{41012EAE-F5F5-D944-B4AD-120C206C7C00}"/>
                </a:ext>
              </a:extLst>
            </p:cNvPr>
            <p:cNvSpPr/>
            <p:nvPr/>
          </p:nvSpPr>
          <p:spPr>
            <a:xfrm>
              <a:off x="7780697" y="1574391"/>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TextBox 27">
              <a:extLst>
                <a:ext uri="{FF2B5EF4-FFF2-40B4-BE49-F238E27FC236}">
                  <a16:creationId xmlns:a16="http://schemas.microsoft.com/office/drawing/2014/main" id="{4B65EA76-D251-B740-9CDF-A88F867906BF}"/>
                </a:ext>
              </a:extLst>
            </p:cNvPr>
            <p:cNvSpPr txBox="1"/>
            <p:nvPr/>
          </p:nvSpPr>
          <p:spPr>
            <a:xfrm>
              <a:off x="7780698" y="1574391"/>
              <a:ext cx="1389226" cy="369332"/>
            </a:xfrm>
            <a:prstGeom prst="rect">
              <a:avLst/>
            </a:prstGeom>
            <a:noFill/>
          </p:spPr>
          <p:txBody>
            <a:bodyPr wrap="none" rtlCol="0">
              <a:spAutoFit/>
            </a:bodyPr>
            <a:lstStyle/>
            <a:p>
              <a:r>
                <a:rPr lang="en-US" dirty="0"/>
                <a:t>Transaction 3</a:t>
              </a:r>
            </a:p>
          </p:txBody>
        </p:sp>
        <p:sp>
          <p:nvSpPr>
            <p:cNvPr id="29" name="Rectangle 28">
              <a:extLst>
                <a:ext uri="{FF2B5EF4-FFF2-40B4-BE49-F238E27FC236}">
                  <a16:creationId xmlns:a16="http://schemas.microsoft.com/office/drawing/2014/main" id="{537B1FC7-7877-0C4A-9F57-56C916D51DE5}"/>
                </a:ext>
              </a:extLst>
            </p:cNvPr>
            <p:cNvSpPr/>
            <p:nvPr/>
          </p:nvSpPr>
          <p:spPr>
            <a:xfrm>
              <a:off x="7912592"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0" name="Rectangle 29">
              <a:extLst>
                <a:ext uri="{FF2B5EF4-FFF2-40B4-BE49-F238E27FC236}">
                  <a16:creationId xmlns:a16="http://schemas.microsoft.com/office/drawing/2014/main" id="{17C050AE-E343-184B-B3CD-52C748B00659}"/>
                </a:ext>
              </a:extLst>
            </p:cNvPr>
            <p:cNvSpPr/>
            <p:nvPr/>
          </p:nvSpPr>
          <p:spPr>
            <a:xfrm>
              <a:off x="9583520" y="2027057"/>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1" name="Rectangle 30">
              <a:extLst>
                <a:ext uri="{FF2B5EF4-FFF2-40B4-BE49-F238E27FC236}">
                  <a16:creationId xmlns:a16="http://schemas.microsoft.com/office/drawing/2014/main" id="{F8C8116F-F1A3-C041-819F-37F9DA232261}"/>
                </a:ext>
              </a:extLst>
            </p:cNvPr>
            <p:cNvSpPr/>
            <p:nvPr/>
          </p:nvSpPr>
          <p:spPr>
            <a:xfrm>
              <a:off x="9583519" y="2833511"/>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Carl → Bob</a:t>
              </a:r>
            </a:p>
            <a:p>
              <a:pPr algn="ctr"/>
              <a:r>
                <a:rPr lang="en-US" dirty="0"/>
                <a:t>100 units</a:t>
              </a:r>
            </a:p>
          </p:txBody>
        </p:sp>
        <p:sp>
          <p:nvSpPr>
            <p:cNvPr id="38" name="Rectangle 37">
              <a:extLst>
                <a:ext uri="{FF2B5EF4-FFF2-40B4-BE49-F238E27FC236}">
                  <a16:creationId xmlns:a16="http://schemas.microsoft.com/office/drawing/2014/main" id="{A50EBF53-AACB-0741-84B0-866C231A6166}"/>
                </a:ext>
              </a:extLst>
            </p:cNvPr>
            <p:cNvSpPr/>
            <p:nvPr/>
          </p:nvSpPr>
          <p:spPr>
            <a:xfrm>
              <a:off x="7912592" y="2832316"/>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grpSp>
        <p:nvGrpSpPr>
          <p:cNvPr id="54" name="Group 53">
            <a:extLst>
              <a:ext uri="{FF2B5EF4-FFF2-40B4-BE49-F238E27FC236}">
                <a16:creationId xmlns:a16="http://schemas.microsoft.com/office/drawing/2014/main" id="{7B65EE5F-BA5A-F04F-B6AC-0D4F1297953A}"/>
              </a:ext>
            </a:extLst>
          </p:cNvPr>
          <p:cNvGrpSpPr/>
          <p:nvPr/>
        </p:nvGrpSpPr>
        <p:grpSpPr>
          <a:xfrm>
            <a:off x="7780698" y="3917998"/>
            <a:ext cx="3479851" cy="2063264"/>
            <a:chOff x="7780697" y="3917998"/>
            <a:chExt cx="3479851" cy="2063264"/>
          </a:xfrm>
        </p:grpSpPr>
        <p:sp>
          <p:nvSpPr>
            <p:cNvPr id="33" name="Rectangle 32">
              <a:extLst>
                <a:ext uri="{FF2B5EF4-FFF2-40B4-BE49-F238E27FC236}">
                  <a16:creationId xmlns:a16="http://schemas.microsoft.com/office/drawing/2014/main" id="{246F7321-8020-A341-9BDC-1EF900191734}"/>
                </a:ext>
              </a:extLst>
            </p:cNvPr>
            <p:cNvSpPr/>
            <p:nvPr/>
          </p:nvSpPr>
          <p:spPr>
            <a:xfrm>
              <a:off x="7780697" y="3917998"/>
              <a:ext cx="3479851" cy="206326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TextBox 33">
              <a:extLst>
                <a:ext uri="{FF2B5EF4-FFF2-40B4-BE49-F238E27FC236}">
                  <a16:creationId xmlns:a16="http://schemas.microsoft.com/office/drawing/2014/main" id="{07DAC489-47FC-C24E-884E-2E79FFB7566B}"/>
                </a:ext>
              </a:extLst>
            </p:cNvPr>
            <p:cNvSpPr txBox="1"/>
            <p:nvPr/>
          </p:nvSpPr>
          <p:spPr>
            <a:xfrm>
              <a:off x="7780698" y="3917998"/>
              <a:ext cx="1389226" cy="369332"/>
            </a:xfrm>
            <a:prstGeom prst="rect">
              <a:avLst/>
            </a:prstGeom>
            <a:noFill/>
          </p:spPr>
          <p:txBody>
            <a:bodyPr wrap="none" rtlCol="0">
              <a:spAutoFit/>
            </a:bodyPr>
            <a:lstStyle/>
            <a:p>
              <a:r>
                <a:rPr lang="en-US" dirty="0"/>
                <a:t>Transaction 4</a:t>
              </a:r>
            </a:p>
          </p:txBody>
        </p:sp>
        <p:sp>
          <p:nvSpPr>
            <p:cNvPr id="35" name="Rectangle 34">
              <a:extLst>
                <a:ext uri="{FF2B5EF4-FFF2-40B4-BE49-F238E27FC236}">
                  <a16:creationId xmlns:a16="http://schemas.microsoft.com/office/drawing/2014/main" id="{DB464699-FE79-3248-9007-F69CAA81B55B}"/>
                </a:ext>
              </a:extLst>
            </p:cNvPr>
            <p:cNvSpPr/>
            <p:nvPr/>
          </p:nvSpPr>
          <p:spPr>
            <a:xfrm>
              <a:off x="7912592"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#1</a:t>
              </a:r>
            </a:p>
          </p:txBody>
        </p:sp>
        <p:sp>
          <p:nvSpPr>
            <p:cNvPr id="36" name="Rectangle 35">
              <a:extLst>
                <a:ext uri="{FF2B5EF4-FFF2-40B4-BE49-F238E27FC236}">
                  <a16:creationId xmlns:a16="http://schemas.microsoft.com/office/drawing/2014/main" id="{0200DCCF-8346-6C4A-8C4A-256BC5B6A285}"/>
                </a:ext>
              </a:extLst>
            </p:cNvPr>
            <p:cNvSpPr/>
            <p:nvPr/>
          </p:nvSpPr>
          <p:spPr>
            <a:xfrm>
              <a:off x="9583520" y="4370664"/>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p:txBody>
        </p:sp>
        <p:sp>
          <p:nvSpPr>
            <p:cNvPr id="37" name="Rectangle 36">
              <a:extLst>
                <a:ext uri="{FF2B5EF4-FFF2-40B4-BE49-F238E27FC236}">
                  <a16:creationId xmlns:a16="http://schemas.microsoft.com/office/drawing/2014/main" id="{05954138-6EFE-9246-97AE-682E612F03CA}"/>
                </a:ext>
              </a:extLst>
            </p:cNvPr>
            <p:cNvSpPr/>
            <p:nvPr/>
          </p:nvSpPr>
          <p:spPr>
            <a:xfrm>
              <a:off x="9583519"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Bob → Alice</a:t>
              </a:r>
            </a:p>
            <a:p>
              <a:pPr algn="ctr"/>
              <a:r>
                <a:rPr lang="en-US" dirty="0"/>
                <a:t>100 units</a:t>
              </a:r>
            </a:p>
          </p:txBody>
        </p:sp>
        <p:sp>
          <p:nvSpPr>
            <p:cNvPr id="39" name="Rectangle 38">
              <a:extLst>
                <a:ext uri="{FF2B5EF4-FFF2-40B4-BE49-F238E27FC236}">
                  <a16:creationId xmlns:a16="http://schemas.microsoft.com/office/drawing/2014/main" id="{14FBE67B-A087-3543-9A0C-623326077C0B}"/>
                </a:ext>
              </a:extLst>
            </p:cNvPr>
            <p:cNvSpPr/>
            <p:nvPr/>
          </p:nvSpPr>
          <p:spPr>
            <a:xfrm>
              <a:off x="7928575" y="5177118"/>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Hash</a:t>
              </a:r>
            </a:p>
            <a:p>
              <a:pPr algn="ctr"/>
              <a:r>
                <a:rPr lang="en-US" dirty="0"/>
                <a:t>Approved #2</a:t>
              </a:r>
            </a:p>
          </p:txBody>
        </p:sp>
      </p:grpSp>
      <p:cxnSp>
        <p:nvCxnSpPr>
          <p:cNvPr id="41" name="Straight Arrow Connector 40">
            <a:extLst>
              <a:ext uri="{FF2B5EF4-FFF2-40B4-BE49-F238E27FC236}">
                <a16:creationId xmlns:a16="http://schemas.microsoft.com/office/drawing/2014/main" id="{66E45CFE-0380-DB45-93A6-CC7DA7699077}"/>
              </a:ext>
            </a:extLst>
          </p:cNvPr>
          <p:cNvCxnSpPr>
            <a:stCxn id="16" idx="1"/>
            <a:endCxn id="12" idx="3"/>
          </p:cNvCxnSpPr>
          <p:nvPr/>
        </p:nvCxnSpPr>
        <p:spPr>
          <a:xfrm flipH="1">
            <a:off x="3008512" y="2348493"/>
            <a:ext cx="857988" cy="1234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C2EFDB1-E5AB-9C42-B081-05EDA83348CF}"/>
              </a:ext>
            </a:extLst>
          </p:cNvPr>
          <p:cNvCxnSpPr>
            <a:stCxn id="23" idx="1"/>
            <a:endCxn id="12" idx="3"/>
          </p:cNvCxnSpPr>
          <p:nvPr/>
        </p:nvCxnSpPr>
        <p:spPr>
          <a:xfrm flipH="1" flipV="1">
            <a:off x="3008512" y="3583469"/>
            <a:ext cx="857988" cy="1108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AF87792-4504-564B-8983-B2830907F38C}"/>
              </a:ext>
            </a:extLst>
          </p:cNvPr>
          <p:cNvCxnSpPr>
            <a:stCxn id="29" idx="1"/>
            <a:endCxn id="17" idx="3"/>
          </p:cNvCxnSpPr>
          <p:nvPr/>
        </p:nvCxnSpPr>
        <p:spPr>
          <a:xfrm flipH="1">
            <a:off x="7096344" y="2348493"/>
            <a:ext cx="81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3CAAADB-008F-944E-977E-05AF2C4C8DB9}"/>
              </a:ext>
            </a:extLst>
          </p:cNvPr>
          <p:cNvCxnSpPr>
            <a:cxnSpLocks/>
            <a:stCxn id="38" idx="1"/>
            <a:endCxn id="24" idx="3"/>
          </p:cNvCxnSpPr>
          <p:nvPr/>
        </p:nvCxnSpPr>
        <p:spPr>
          <a:xfrm flipH="1">
            <a:off x="7096344" y="3153752"/>
            <a:ext cx="816249" cy="1538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C58999D-2F0E-AF4E-90CA-B879F38737EC}"/>
              </a:ext>
            </a:extLst>
          </p:cNvPr>
          <p:cNvCxnSpPr>
            <a:stCxn id="35" idx="1"/>
            <a:endCxn id="17" idx="3"/>
          </p:cNvCxnSpPr>
          <p:nvPr/>
        </p:nvCxnSpPr>
        <p:spPr>
          <a:xfrm flipH="1" flipV="1">
            <a:off x="7096344" y="2348494"/>
            <a:ext cx="816249" cy="2343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CAB0A54-D4C5-0743-B53E-57CFB467F5AC}"/>
              </a:ext>
            </a:extLst>
          </p:cNvPr>
          <p:cNvCxnSpPr>
            <a:stCxn id="39" idx="1"/>
            <a:endCxn id="24" idx="3"/>
          </p:cNvCxnSpPr>
          <p:nvPr/>
        </p:nvCxnSpPr>
        <p:spPr>
          <a:xfrm flipH="1" flipV="1">
            <a:off x="7096343" y="4692100"/>
            <a:ext cx="832232" cy="80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Content Placeholder 2">
            <a:extLst>
              <a:ext uri="{FF2B5EF4-FFF2-40B4-BE49-F238E27FC236}">
                <a16:creationId xmlns:a16="http://schemas.microsoft.com/office/drawing/2014/main" id="{6D261A74-8172-244C-AEB1-57958582C251}"/>
              </a:ext>
            </a:extLst>
          </p:cNvPr>
          <p:cNvSpPr>
            <a:spLocks noGrp="1"/>
          </p:cNvSpPr>
          <p:nvPr>
            <p:ph idx="1"/>
          </p:nvPr>
        </p:nvSpPr>
        <p:spPr>
          <a:xfrm>
            <a:off x="1141413" y="939643"/>
            <a:ext cx="9905999" cy="3541714"/>
          </a:xfrm>
        </p:spPr>
        <p:txBody>
          <a:bodyPr>
            <a:noAutofit/>
          </a:bodyPr>
          <a:lstStyle/>
          <a:p>
            <a:pPr marL="0" indent="0">
              <a:buNone/>
            </a:pPr>
            <a:r>
              <a:rPr lang="en-US" sz="2000" dirty="0">
                <a:solidFill>
                  <a:schemeClr val="accent5"/>
                </a:solidFill>
              </a:rPr>
              <a:t>Common Scenario of Transaction Interactions</a:t>
            </a:r>
          </a:p>
        </p:txBody>
      </p:sp>
    </p:spTree>
    <p:extLst>
      <p:ext uri="{BB962C8B-B14F-4D97-AF65-F5344CB8AC3E}">
        <p14:creationId xmlns:p14="http://schemas.microsoft.com/office/powerpoint/2010/main" val="38623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There are </a:t>
            </a:r>
            <a:r>
              <a:rPr lang="en-US" sz="2000" dirty="0">
                <a:solidFill>
                  <a:schemeClr val="accent5"/>
                </a:solidFill>
              </a:rPr>
              <a:t>transactions </a:t>
            </a:r>
            <a:r>
              <a:rPr lang="en-US" sz="2000" dirty="0"/>
              <a:t>which have an index, a timestamp, and a hash among other fields.</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26</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6"/>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27</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own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block (S)</a:t>
            </a:r>
            <a:r>
              <a:rPr lang="en-US" sz="1800" dirty="0"/>
              <a:t> on the sender’s account-chain.</a:t>
            </a:r>
          </a:p>
          <a:p>
            <a:pPr lvl="1"/>
            <a:r>
              <a:rPr lang="en-US" sz="1800" dirty="0">
                <a:solidFill>
                  <a:schemeClr val="accent5"/>
                </a:solidFill>
              </a:rPr>
              <a:t>Receive block (R)</a:t>
            </a:r>
            <a:r>
              <a:rPr lang="en-US" sz="1800" dirty="0"/>
              <a:t> on a receiver’s account-chain.</a:t>
            </a:r>
            <a:endParaRPr lang="en-US" dirty="0"/>
          </a:p>
          <a:p>
            <a:r>
              <a:rPr lang="en-US" sz="2000" dirty="0"/>
              <a:t>The transfer is completed only when </a:t>
            </a:r>
            <a:r>
              <a:rPr lang="en-US" sz="2000" dirty="0">
                <a:solidFill>
                  <a:schemeClr val="accent5"/>
                </a:solidFill>
              </a:rPr>
              <a:t>both blocks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28</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5" y="6334477"/>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29</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194828"/>
            <a:ext cx="9905998" cy="812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17" name="Content Placeholder 2">
            <a:extLst>
              <a:ext uri="{FF2B5EF4-FFF2-40B4-BE49-F238E27FC236}">
                <a16:creationId xmlns:a16="http://schemas.microsoft.com/office/drawing/2014/main" id="{9F01FBF3-CC9C-3341-8E84-526872C729FD}"/>
              </a:ext>
            </a:extLst>
          </p:cNvPr>
          <p:cNvSpPr>
            <a:spLocks noGrp="1"/>
          </p:cNvSpPr>
          <p:nvPr>
            <p:ph idx="1"/>
          </p:nvPr>
        </p:nvSpPr>
        <p:spPr>
          <a:xfrm>
            <a:off x="1141413" y="939643"/>
            <a:ext cx="9905999" cy="492134"/>
          </a:xfrm>
        </p:spPr>
        <p:txBody>
          <a:bodyPr>
            <a:noAutofit/>
          </a:bodyPr>
          <a:lstStyle/>
          <a:p>
            <a:pPr marL="0" indent="0">
              <a:buNone/>
            </a:pPr>
            <a:r>
              <a:rPr lang="en-US" sz="2000" dirty="0">
                <a:solidFill>
                  <a:schemeClr val="accent5"/>
                </a:solidFill>
              </a:rPr>
              <a:t>Common Scenario of Transaction Interactions</a:t>
            </a:r>
          </a:p>
        </p:txBody>
      </p:sp>
      <p:grpSp>
        <p:nvGrpSpPr>
          <p:cNvPr id="69" name="Group 68">
            <a:extLst>
              <a:ext uri="{FF2B5EF4-FFF2-40B4-BE49-F238E27FC236}">
                <a16:creationId xmlns:a16="http://schemas.microsoft.com/office/drawing/2014/main" id="{FED83CD9-2AFE-C24F-8AEB-C0DDDB99F218}"/>
              </a:ext>
            </a:extLst>
          </p:cNvPr>
          <p:cNvGrpSpPr/>
          <p:nvPr/>
        </p:nvGrpSpPr>
        <p:grpSpPr>
          <a:xfrm>
            <a:off x="808904" y="1732979"/>
            <a:ext cx="10898414" cy="930623"/>
            <a:chOff x="808904" y="1732979"/>
            <a:chExt cx="10898414" cy="930623"/>
          </a:xfrm>
        </p:grpSpPr>
        <p:cxnSp>
          <p:nvCxnSpPr>
            <p:cNvPr id="61" name="Straight Arrow Connector 60">
              <a:extLst>
                <a:ext uri="{FF2B5EF4-FFF2-40B4-BE49-F238E27FC236}">
                  <a16:creationId xmlns:a16="http://schemas.microsoft.com/office/drawing/2014/main" id="{E9B457DC-8A8B-E947-B192-A47FAF32FF48}"/>
                </a:ext>
              </a:extLst>
            </p:cNvPr>
            <p:cNvCxnSpPr>
              <a:stCxn id="7" idx="6"/>
            </p:cNvCxnSpPr>
            <p:nvPr/>
          </p:nvCxnSpPr>
          <p:spPr>
            <a:xfrm flipV="1">
              <a:off x="1502045" y="2225974"/>
              <a:ext cx="10205273" cy="1"/>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F0CBD73B-F7FF-4B46-91C3-9D3D843C14DE}"/>
                </a:ext>
              </a:extLst>
            </p:cNvPr>
            <p:cNvSpPr/>
            <p:nvPr/>
          </p:nvSpPr>
          <p:spPr>
            <a:xfrm>
              <a:off x="808904" y="1887984"/>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Alice</a:t>
              </a:r>
            </a:p>
          </p:txBody>
        </p:sp>
        <p:grpSp>
          <p:nvGrpSpPr>
            <p:cNvPr id="35" name="Group 34">
              <a:extLst>
                <a:ext uri="{FF2B5EF4-FFF2-40B4-BE49-F238E27FC236}">
                  <a16:creationId xmlns:a16="http://schemas.microsoft.com/office/drawing/2014/main" id="{828E053E-609C-E54F-99D0-7FC2E1CE1567}"/>
                </a:ext>
              </a:extLst>
            </p:cNvPr>
            <p:cNvGrpSpPr/>
            <p:nvPr/>
          </p:nvGrpSpPr>
          <p:grpSpPr>
            <a:xfrm>
              <a:off x="2206288" y="1732979"/>
              <a:ext cx="2684367" cy="930623"/>
              <a:chOff x="2181256" y="1722019"/>
              <a:chExt cx="3499108" cy="1213080"/>
            </a:xfrm>
          </p:grpSpPr>
          <p:sp>
            <p:nvSpPr>
              <p:cNvPr id="20" name="Rectangle 19">
                <a:extLst>
                  <a:ext uri="{FF2B5EF4-FFF2-40B4-BE49-F238E27FC236}">
                    <a16:creationId xmlns:a16="http://schemas.microsoft.com/office/drawing/2014/main" id="{07DF7C04-6289-9E43-88C1-C7DE206B9C94}"/>
                  </a:ext>
                </a:extLst>
              </p:cNvPr>
              <p:cNvSpPr/>
              <p:nvPr/>
            </p:nvSpPr>
            <p:spPr>
              <a:xfrm>
                <a:off x="2181256" y="1722019"/>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1" name="TextBox 20">
                <a:extLst>
                  <a:ext uri="{FF2B5EF4-FFF2-40B4-BE49-F238E27FC236}">
                    <a16:creationId xmlns:a16="http://schemas.microsoft.com/office/drawing/2014/main" id="{13221FA1-F112-1C40-AE92-ECB7118A0296}"/>
                  </a:ext>
                </a:extLst>
              </p:cNvPr>
              <p:cNvSpPr txBox="1"/>
              <p:nvPr/>
            </p:nvSpPr>
            <p:spPr>
              <a:xfrm>
                <a:off x="2181256" y="1722019"/>
                <a:ext cx="851323" cy="361072"/>
              </a:xfrm>
              <a:prstGeom prst="rect">
                <a:avLst/>
              </a:prstGeom>
              <a:noFill/>
            </p:spPr>
            <p:txBody>
              <a:bodyPr wrap="square" rtlCol="0">
                <a:spAutoFit/>
              </a:bodyPr>
              <a:lstStyle/>
              <a:p>
                <a:r>
                  <a:rPr lang="en-US" sz="1200" dirty="0"/>
                  <a:t>Block 0</a:t>
                </a:r>
              </a:p>
            </p:txBody>
          </p:sp>
          <p:sp>
            <p:nvSpPr>
              <p:cNvPr id="22" name="Rectangle 21">
                <a:extLst>
                  <a:ext uri="{FF2B5EF4-FFF2-40B4-BE49-F238E27FC236}">
                    <a16:creationId xmlns:a16="http://schemas.microsoft.com/office/drawing/2014/main" id="{73B9D7F5-34F7-B548-A0DD-CD906A0AA562}"/>
                  </a:ext>
                </a:extLst>
              </p:cNvPr>
              <p:cNvSpPr/>
              <p:nvPr/>
            </p:nvSpPr>
            <p:spPr>
              <a:xfrm>
                <a:off x="2313150"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3" name="Rectangle 22">
                <a:extLst>
                  <a:ext uri="{FF2B5EF4-FFF2-40B4-BE49-F238E27FC236}">
                    <a16:creationId xmlns:a16="http://schemas.microsoft.com/office/drawing/2014/main" id="{77395DA6-C215-EB4E-BD87-90A7B3C941F0}"/>
                  </a:ext>
                </a:extLst>
              </p:cNvPr>
              <p:cNvSpPr/>
              <p:nvPr/>
            </p:nvSpPr>
            <p:spPr>
              <a:xfrm>
                <a:off x="4003959" y="2174685"/>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0" name="Group 69">
            <a:extLst>
              <a:ext uri="{FF2B5EF4-FFF2-40B4-BE49-F238E27FC236}">
                <a16:creationId xmlns:a16="http://schemas.microsoft.com/office/drawing/2014/main" id="{A0C96DAA-FB57-DA47-BB4C-56602C60A588}"/>
              </a:ext>
            </a:extLst>
          </p:cNvPr>
          <p:cNvGrpSpPr/>
          <p:nvPr/>
        </p:nvGrpSpPr>
        <p:grpSpPr>
          <a:xfrm>
            <a:off x="794842" y="3497855"/>
            <a:ext cx="10912476" cy="930623"/>
            <a:chOff x="794842" y="3497855"/>
            <a:chExt cx="10912476" cy="930623"/>
          </a:xfrm>
        </p:grpSpPr>
        <p:cxnSp>
          <p:nvCxnSpPr>
            <p:cNvPr id="63" name="Straight Arrow Connector 62">
              <a:extLst>
                <a:ext uri="{FF2B5EF4-FFF2-40B4-BE49-F238E27FC236}">
                  <a16:creationId xmlns:a16="http://schemas.microsoft.com/office/drawing/2014/main" id="{1B593D2D-2BB3-4047-A4B9-C157FB510003}"/>
                </a:ext>
              </a:extLst>
            </p:cNvPr>
            <p:cNvCxnSpPr>
              <a:stCxn id="10" idx="6"/>
            </p:cNvCxnSpPr>
            <p:nvPr/>
          </p:nvCxnSpPr>
          <p:spPr>
            <a:xfrm>
              <a:off x="1487983" y="3963167"/>
              <a:ext cx="10219335" cy="16606"/>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CA46B6A-958B-A046-B4DB-9F76466133CD}"/>
                </a:ext>
              </a:extLst>
            </p:cNvPr>
            <p:cNvSpPr/>
            <p:nvPr/>
          </p:nvSpPr>
          <p:spPr>
            <a:xfrm>
              <a:off x="794842" y="3625176"/>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Bob</a:t>
              </a:r>
            </a:p>
          </p:txBody>
        </p:sp>
        <p:grpSp>
          <p:nvGrpSpPr>
            <p:cNvPr id="29" name="Group 28">
              <a:extLst>
                <a:ext uri="{FF2B5EF4-FFF2-40B4-BE49-F238E27FC236}">
                  <a16:creationId xmlns:a16="http://schemas.microsoft.com/office/drawing/2014/main" id="{1FC773CA-CE28-EE48-9FB7-EB99EBFFDD4C}"/>
                </a:ext>
              </a:extLst>
            </p:cNvPr>
            <p:cNvGrpSpPr/>
            <p:nvPr/>
          </p:nvGrpSpPr>
          <p:grpSpPr>
            <a:xfrm>
              <a:off x="2206288" y="3497855"/>
              <a:ext cx="2684367" cy="930623"/>
              <a:chOff x="2233853" y="3834864"/>
              <a:chExt cx="3499108" cy="1213080"/>
            </a:xfrm>
          </p:grpSpPr>
          <p:sp>
            <p:nvSpPr>
              <p:cNvPr id="25" name="Rectangle 24">
                <a:extLst>
                  <a:ext uri="{FF2B5EF4-FFF2-40B4-BE49-F238E27FC236}">
                    <a16:creationId xmlns:a16="http://schemas.microsoft.com/office/drawing/2014/main" id="{A0CC9DD4-21CE-3940-B521-02A9024C37A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26" name="TextBox 25">
                <a:extLst>
                  <a:ext uri="{FF2B5EF4-FFF2-40B4-BE49-F238E27FC236}">
                    <a16:creationId xmlns:a16="http://schemas.microsoft.com/office/drawing/2014/main" id="{9BAB502F-82B8-8849-BBC9-E02D3668D232}"/>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27" name="Rectangle 26">
                <a:extLst>
                  <a:ext uri="{FF2B5EF4-FFF2-40B4-BE49-F238E27FC236}">
                    <a16:creationId xmlns:a16="http://schemas.microsoft.com/office/drawing/2014/main" id="{67D7396E-711B-7B4F-BEE7-0D198F0E3CD9}"/>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28" name="Rectangle 27">
                <a:extLst>
                  <a:ext uri="{FF2B5EF4-FFF2-40B4-BE49-F238E27FC236}">
                    <a16:creationId xmlns:a16="http://schemas.microsoft.com/office/drawing/2014/main" id="{EF6E8A8E-4CD2-DA48-AA0C-09E4A8645175}"/>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71" name="Group 70">
            <a:extLst>
              <a:ext uri="{FF2B5EF4-FFF2-40B4-BE49-F238E27FC236}">
                <a16:creationId xmlns:a16="http://schemas.microsoft.com/office/drawing/2014/main" id="{062B8508-4596-8549-9037-33485B2578C0}"/>
              </a:ext>
            </a:extLst>
          </p:cNvPr>
          <p:cNvGrpSpPr/>
          <p:nvPr/>
        </p:nvGrpSpPr>
        <p:grpSpPr>
          <a:xfrm>
            <a:off x="808904" y="5205052"/>
            <a:ext cx="10898414" cy="930623"/>
            <a:chOff x="808904" y="5205052"/>
            <a:chExt cx="10898414" cy="930623"/>
          </a:xfrm>
        </p:grpSpPr>
        <p:cxnSp>
          <p:nvCxnSpPr>
            <p:cNvPr id="65" name="Straight Arrow Connector 64">
              <a:extLst>
                <a:ext uri="{FF2B5EF4-FFF2-40B4-BE49-F238E27FC236}">
                  <a16:creationId xmlns:a16="http://schemas.microsoft.com/office/drawing/2014/main" id="{F4306332-6D36-3D4F-BD71-6D2CC0645D56}"/>
                </a:ext>
              </a:extLst>
            </p:cNvPr>
            <p:cNvCxnSpPr>
              <a:stCxn id="11" idx="6"/>
            </p:cNvCxnSpPr>
            <p:nvPr/>
          </p:nvCxnSpPr>
          <p:spPr>
            <a:xfrm flipV="1">
              <a:off x="1502045" y="5700359"/>
              <a:ext cx="10205273" cy="8649"/>
            </a:xfrm>
            <a:prstGeom prst="straightConnector1">
              <a:avLst/>
            </a:prstGeom>
            <a:ln>
              <a:prstDash val="sysDot"/>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A97BAA2-949A-7B4B-A5EE-0246BFAA5A1F}"/>
                </a:ext>
              </a:extLst>
            </p:cNvPr>
            <p:cNvSpPr/>
            <p:nvPr/>
          </p:nvSpPr>
          <p:spPr>
            <a:xfrm>
              <a:off x="808904" y="5371017"/>
              <a:ext cx="693141" cy="67598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Carl</a:t>
              </a:r>
            </a:p>
          </p:txBody>
        </p:sp>
        <p:grpSp>
          <p:nvGrpSpPr>
            <p:cNvPr id="30" name="Group 29">
              <a:extLst>
                <a:ext uri="{FF2B5EF4-FFF2-40B4-BE49-F238E27FC236}">
                  <a16:creationId xmlns:a16="http://schemas.microsoft.com/office/drawing/2014/main" id="{15119C9A-0ACB-904F-9DDB-AC70A9508FE3}"/>
                </a:ext>
              </a:extLst>
            </p:cNvPr>
            <p:cNvGrpSpPr/>
            <p:nvPr/>
          </p:nvGrpSpPr>
          <p:grpSpPr>
            <a:xfrm>
              <a:off x="2206288" y="5205052"/>
              <a:ext cx="2684367" cy="930623"/>
              <a:chOff x="2233853" y="3834864"/>
              <a:chExt cx="3499108" cy="1213080"/>
            </a:xfrm>
          </p:grpSpPr>
          <p:sp>
            <p:nvSpPr>
              <p:cNvPr id="31" name="Rectangle 30">
                <a:extLst>
                  <a:ext uri="{FF2B5EF4-FFF2-40B4-BE49-F238E27FC236}">
                    <a16:creationId xmlns:a16="http://schemas.microsoft.com/office/drawing/2014/main" id="{E9D06B55-F32B-FC45-B84C-B176F2C2982D}"/>
                  </a:ext>
                </a:extLst>
              </p:cNvPr>
              <p:cNvSpPr/>
              <p:nvPr/>
            </p:nvSpPr>
            <p:spPr>
              <a:xfrm>
                <a:off x="2233853" y="3834864"/>
                <a:ext cx="3499108" cy="12130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32" name="TextBox 31">
                <a:extLst>
                  <a:ext uri="{FF2B5EF4-FFF2-40B4-BE49-F238E27FC236}">
                    <a16:creationId xmlns:a16="http://schemas.microsoft.com/office/drawing/2014/main" id="{98B07366-C392-724C-A8EA-312BE5662B4B}"/>
                  </a:ext>
                </a:extLst>
              </p:cNvPr>
              <p:cNvSpPr txBox="1"/>
              <p:nvPr/>
            </p:nvSpPr>
            <p:spPr>
              <a:xfrm>
                <a:off x="2233853" y="3834864"/>
                <a:ext cx="819349" cy="361072"/>
              </a:xfrm>
              <a:prstGeom prst="rect">
                <a:avLst/>
              </a:prstGeom>
              <a:noFill/>
            </p:spPr>
            <p:txBody>
              <a:bodyPr wrap="none" rtlCol="0">
                <a:spAutoFit/>
              </a:bodyPr>
              <a:lstStyle/>
              <a:p>
                <a:r>
                  <a:rPr lang="en-US" sz="1200" dirty="0"/>
                  <a:t>Block 0</a:t>
                </a:r>
              </a:p>
            </p:txBody>
          </p:sp>
          <p:sp>
            <p:nvSpPr>
              <p:cNvPr id="33" name="Rectangle 32">
                <a:extLst>
                  <a:ext uri="{FF2B5EF4-FFF2-40B4-BE49-F238E27FC236}">
                    <a16:creationId xmlns:a16="http://schemas.microsoft.com/office/drawing/2014/main" id="{379C57DF-EE10-1344-B36E-EEECB2E7DA16}"/>
                  </a:ext>
                </a:extLst>
              </p:cNvPr>
              <p:cNvSpPr/>
              <p:nvPr/>
            </p:nvSpPr>
            <p:spPr>
              <a:xfrm>
                <a:off x="2365747"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400</a:t>
                </a:r>
              </a:p>
            </p:txBody>
          </p:sp>
          <p:sp>
            <p:nvSpPr>
              <p:cNvPr id="34" name="Rectangle 33">
                <a:extLst>
                  <a:ext uri="{FF2B5EF4-FFF2-40B4-BE49-F238E27FC236}">
                    <a16:creationId xmlns:a16="http://schemas.microsoft.com/office/drawing/2014/main" id="{B2B0CE60-DF20-D34C-ABFF-114E16F9C0B3}"/>
                  </a:ext>
                </a:extLst>
              </p:cNvPr>
              <p:cNvSpPr/>
              <p:nvPr/>
            </p:nvSpPr>
            <p:spPr>
              <a:xfrm>
                <a:off x="4056556" y="4287530"/>
                <a:ext cx="1558915" cy="64287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grpSp>
      </p:grpSp>
      <p:grpSp>
        <p:nvGrpSpPr>
          <p:cNvPr id="48" name="Group 47">
            <a:extLst>
              <a:ext uri="{FF2B5EF4-FFF2-40B4-BE49-F238E27FC236}">
                <a16:creationId xmlns:a16="http://schemas.microsoft.com/office/drawing/2014/main" id="{B1E2EFA6-22C9-CC44-AF56-75376C2660E3}"/>
              </a:ext>
            </a:extLst>
          </p:cNvPr>
          <p:cNvGrpSpPr/>
          <p:nvPr/>
        </p:nvGrpSpPr>
        <p:grpSpPr>
          <a:xfrm>
            <a:off x="5594898" y="1384328"/>
            <a:ext cx="2684367" cy="2113527"/>
            <a:chOff x="5594898" y="1384328"/>
            <a:chExt cx="2684367" cy="2113527"/>
          </a:xfrm>
        </p:grpSpPr>
        <p:sp>
          <p:nvSpPr>
            <p:cNvPr id="40" name="Rectangle 39">
              <a:extLst>
                <a:ext uri="{FF2B5EF4-FFF2-40B4-BE49-F238E27FC236}">
                  <a16:creationId xmlns:a16="http://schemas.microsoft.com/office/drawing/2014/main" id="{6FB014F0-6B23-7D49-9F48-04857193C628}"/>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41" name="TextBox 40">
              <a:extLst>
                <a:ext uri="{FF2B5EF4-FFF2-40B4-BE49-F238E27FC236}">
                  <a16:creationId xmlns:a16="http://schemas.microsoft.com/office/drawing/2014/main" id="{A8FDF5F7-5679-B542-B8A9-A4585643F74C}"/>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42" name="Rectangle 41">
              <a:extLst>
                <a:ext uri="{FF2B5EF4-FFF2-40B4-BE49-F238E27FC236}">
                  <a16:creationId xmlns:a16="http://schemas.microsoft.com/office/drawing/2014/main" id="{7C40CB5D-729D-224F-9518-FDC27D2191E8}"/>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43" name="Rectangle 42">
              <a:extLst>
                <a:ext uri="{FF2B5EF4-FFF2-40B4-BE49-F238E27FC236}">
                  <a16:creationId xmlns:a16="http://schemas.microsoft.com/office/drawing/2014/main" id="{2223B55C-D272-3B45-82E6-AA2BB2468906}"/>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300</a:t>
              </a:r>
            </a:p>
          </p:txBody>
        </p:sp>
        <p:sp>
          <p:nvSpPr>
            <p:cNvPr id="44" name="Rectangle 43">
              <a:extLst>
                <a:ext uri="{FF2B5EF4-FFF2-40B4-BE49-F238E27FC236}">
                  <a16:creationId xmlns:a16="http://schemas.microsoft.com/office/drawing/2014/main" id="{0FB804D0-2116-A94A-ABDE-A16BA880E520}"/>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45" name="Rectangle 44">
              <a:extLst>
                <a:ext uri="{FF2B5EF4-FFF2-40B4-BE49-F238E27FC236}">
                  <a16:creationId xmlns:a16="http://schemas.microsoft.com/office/drawing/2014/main" id="{1FE0DBDF-BCAB-9247-81F0-5DF8C95F9A51}"/>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“Send”</a:t>
              </a:r>
            </a:p>
          </p:txBody>
        </p:sp>
        <p:sp>
          <p:nvSpPr>
            <p:cNvPr id="46" name="Rectangle 45">
              <a:extLst>
                <a:ext uri="{FF2B5EF4-FFF2-40B4-BE49-F238E27FC236}">
                  <a16:creationId xmlns:a16="http://schemas.microsoft.com/office/drawing/2014/main" id="{5A4EAF55-4258-C841-8FBE-243E2B873849}"/>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47" name="Rectangle 46">
              <a:extLst>
                <a:ext uri="{FF2B5EF4-FFF2-40B4-BE49-F238E27FC236}">
                  <a16:creationId xmlns:a16="http://schemas.microsoft.com/office/drawing/2014/main" id="{1D8DBE7C-196D-5943-92C4-674074E53436}"/>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Destination</a:t>
              </a:r>
            </a:p>
            <a:p>
              <a:pPr algn="ctr"/>
              <a:r>
                <a:rPr lang="en-US" sz="1200" dirty="0"/>
                <a:t>“Bob”</a:t>
              </a:r>
            </a:p>
          </p:txBody>
        </p:sp>
      </p:grpSp>
      <p:grpSp>
        <p:nvGrpSpPr>
          <p:cNvPr id="49" name="Group 48">
            <a:extLst>
              <a:ext uri="{FF2B5EF4-FFF2-40B4-BE49-F238E27FC236}">
                <a16:creationId xmlns:a16="http://schemas.microsoft.com/office/drawing/2014/main" id="{8B3E91FB-7830-9D43-AF68-B6E0EB16E785}"/>
              </a:ext>
            </a:extLst>
          </p:cNvPr>
          <p:cNvGrpSpPr/>
          <p:nvPr/>
        </p:nvGrpSpPr>
        <p:grpSpPr>
          <a:xfrm>
            <a:off x="8708666" y="3172192"/>
            <a:ext cx="2684367" cy="2113527"/>
            <a:chOff x="5594898" y="1384328"/>
            <a:chExt cx="2684367" cy="2113527"/>
          </a:xfrm>
        </p:grpSpPr>
        <p:sp>
          <p:nvSpPr>
            <p:cNvPr id="50" name="Rectangle 49">
              <a:extLst>
                <a:ext uri="{FF2B5EF4-FFF2-40B4-BE49-F238E27FC236}">
                  <a16:creationId xmlns:a16="http://schemas.microsoft.com/office/drawing/2014/main" id="{34DF20F3-7FE2-7345-8AC0-6CFF3F2EF36D}"/>
                </a:ext>
              </a:extLst>
            </p:cNvPr>
            <p:cNvSpPr/>
            <p:nvPr/>
          </p:nvSpPr>
          <p:spPr>
            <a:xfrm>
              <a:off x="5594898" y="1384328"/>
              <a:ext cx="2684367" cy="21135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51" name="TextBox 50">
              <a:extLst>
                <a:ext uri="{FF2B5EF4-FFF2-40B4-BE49-F238E27FC236}">
                  <a16:creationId xmlns:a16="http://schemas.microsoft.com/office/drawing/2014/main" id="{F28B1467-CDF0-A74C-9FB6-5F544ED4FA5D}"/>
                </a:ext>
              </a:extLst>
            </p:cNvPr>
            <p:cNvSpPr txBox="1"/>
            <p:nvPr/>
          </p:nvSpPr>
          <p:spPr>
            <a:xfrm>
              <a:off x="5594898" y="1384329"/>
              <a:ext cx="653099" cy="276999"/>
            </a:xfrm>
            <a:prstGeom prst="rect">
              <a:avLst/>
            </a:prstGeom>
            <a:noFill/>
          </p:spPr>
          <p:txBody>
            <a:bodyPr wrap="square" rtlCol="0">
              <a:spAutoFit/>
            </a:bodyPr>
            <a:lstStyle/>
            <a:p>
              <a:r>
                <a:rPr lang="en-US" sz="1200" dirty="0"/>
                <a:t>Block 1</a:t>
              </a:r>
            </a:p>
          </p:txBody>
        </p:sp>
        <p:sp>
          <p:nvSpPr>
            <p:cNvPr id="52" name="Rectangle 51">
              <a:extLst>
                <a:ext uri="{FF2B5EF4-FFF2-40B4-BE49-F238E27FC236}">
                  <a16:creationId xmlns:a16="http://schemas.microsoft.com/office/drawing/2014/main" id="{F2AB5719-65C6-6147-8FC7-AB3B96AEA2E4}"/>
                </a:ext>
              </a:extLst>
            </p:cNvPr>
            <p:cNvSpPr/>
            <p:nvPr/>
          </p:nvSpPr>
          <p:spPr>
            <a:xfrm>
              <a:off x="5696081"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Source</a:t>
              </a:r>
            </a:p>
          </p:txBody>
        </p:sp>
        <p:sp>
          <p:nvSpPr>
            <p:cNvPr id="53" name="Rectangle 52">
              <a:extLst>
                <a:ext uri="{FF2B5EF4-FFF2-40B4-BE49-F238E27FC236}">
                  <a16:creationId xmlns:a16="http://schemas.microsoft.com/office/drawing/2014/main" id="{F11AA4D9-120F-6846-989A-FBF5FBAB9CE4}"/>
                </a:ext>
              </a:extLst>
            </p:cNvPr>
            <p:cNvSpPr/>
            <p:nvPr/>
          </p:nvSpPr>
          <p:spPr>
            <a:xfrm>
              <a:off x="6993198" y="171660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Hash</a:t>
              </a:r>
            </a:p>
          </p:txBody>
        </p:sp>
        <p:sp>
          <p:nvSpPr>
            <p:cNvPr id="54" name="Rectangle 53">
              <a:extLst>
                <a:ext uri="{FF2B5EF4-FFF2-40B4-BE49-F238E27FC236}">
                  <a16:creationId xmlns:a16="http://schemas.microsoft.com/office/drawing/2014/main" id="{416865D8-428F-414F-9ED3-952C8D863EC1}"/>
                </a:ext>
              </a:extLst>
            </p:cNvPr>
            <p:cNvSpPr/>
            <p:nvPr/>
          </p:nvSpPr>
          <p:spPr>
            <a:xfrm>
              <a:off x="5696081"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Amount</a:t>
              </a:r>
            </a:p>
            <a:p>
              <a:pPr algn="ctr"/>
              <a:r>
                <a:rPr lang="en-US" sz="1200" dirty="0"/>
                <a:t>100</a:t>
              </a:r>
            </a:p>
          </p:txBody>
        </p:sp>
        <p:sp>
          <p:nvSpPr>
            <p:cNvPr id="55" name="Rectangle 54">
              <a:extLst>
                <a:ext uri="{FF2B5EF4-FFF2-40B4-BE49-F238E27FC236}">
                  <a16:creationId xmlns:a16="http://schemas.microsoft.com/office/drawing/2014/main" id="{31981AE9-3868-E64E-8180-6E354EA1D992}"/>
                </a:ext>
              </a:extLst>
            </p:cNvPr>
            <p:cNvSpPr/>
            <p:nvPr/>
          </p:nvSpPr>
          <p:spPr>
            <a:xfrm>
              <a:off x="6993198" y="2301188"/>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Balance</a:t>
              </a:r>
            </a:p>
            <a:p>
              <a:pPr algn="ctr"/>
              <a:r>
                <a:rPr lang="en-US" sz="1200" dirty="0"/>
                <a:t>500</a:t>
              </a:r>
            </a:p>
          </p:txBody>
        </p:sp>
        <p:sp>
          <p:nvSpPr>
            <p:cNvPr id="56" name="Rectangle 55">
              <a:extLst>
                <a:ext uri="{FF2B5EF4-FFF2-40B4-BE49-F238E27FC236}">
                  <a16:creationId xmlns:a16="http://schemas.microsoft.com/office/drawing/2014/main" id="{29D0698D-F9E0-C74B-80B9-4C2911FA9CF6}"/>
                </a:ext>
              </a:extLst>
            </p:cNvPr>
            <p:cNvSpPr/>
            <p:nvPr/>
          </p:nvSpPr>
          <p:spPr>
            <a:xfrm>
              <a:off x="5696081"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Previous</a:t>
              </a:r>
            </a:p>
            <a:p>
              <a:pPr algn="ctr"/>
              <a:r>
                <a:rPr lang="en-US" sz="1200" dirty="0"/>
                <a:t>Hash</a:t>
              </a:r>
            </a:p>
          </p:txBody>
        </p:sp>
        <p:sp>
          <p:nvSpPr>
            <p:cNvPr id="57" name="Rectangle 56">
              <a:extLst>
                <a:ext uri="{FF2B5EF4-FFF2-40B4-BE49-F238E27FC236}">
                  <a16:creationId xmlns:a16="http://schemas.microsoft.com/office/drawing/2014/main" id="{9BDD91A6-76DC-A346-8B9B-AC0D3B65C398}"/>
                </a:ext>
              </a:extLst>
            </p:cNvPr>
            <p:cNvSpPr/>
            <p:nvPr/>
          </p:nvSpPr>
          <p:spPr>
            <a:xfrm>
              <a:off x="6993198" y="2890485"/>
              <a:ext cx="1195933" cy="49318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Type</a:t>
              </a:r>
            </a:p>
            <a:p>
              <a:pPr algn="ctr"/>
              <a:r>
                <a:rPr lang="en-US" sz="1200" dirty="0"/>
                <a:t>“Receive”</a:t>
              </a:r>
            </a:p>
          </p:txBody>
        </p:sp>
      </p:grpSp>
      <p:cxnSp>
        <p:nvCxnSpPr>
          <p:cNvPr id="73" name="Straight Arrow Connector 72">
            <a:extLst>
              <a:ext uri="{FF2B5EF4-FFF2-40B4-BE49-F238E27FC236}">
                <a16:creationId xmlns:a16="http://schemas.microsoft.com/office/drawing/2014/main" id="{BC7A87AC-EA1E-8146-A7AF-D00792968860}"/>
              </a:ext>
            </a:extLst>
          </p:cNvPr>
          <p:cNvCxnSpPr>
            <a:stCxn id="46" idx="1"/>
            <a:endCxn id="23" idx="3"/>
          </p:cNvCxnSpPr>
          <p:nvPr/>
        </p:nvCxnSpPr>
        <p:spPr>
          <a:xfrm flipH="1" flipV="1">
            <a:off x="4800521" y="2326837"/>
            <a:ext cx="895560" cy="81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E7E5FD6B-4F99-2F49-8028-0DFF1A91244E}"/>
              </a:ext>
            </a:extLst>
          </p:cNvPr>
          <p:cNvCxnSpPr>
            <a:cxnSpLocks/>
            <a:stCxn id="52" idx="1"/>
            <a:endCxn id="42" idx="2"/>
          </p:cNvCxnSpPr>
          <p:nvPr/>
        </p:nvCxnSpPr>
        <p:spPr>
          <a:xfrm flipH="1" flipV="1">
            <a:off x="6294048" y="2209789"/>
            <a:ext cx="2515801" cy="1541272"/>
          </a:xfrm>
          <a:prstGeom prst="straightConnector1">
            <a:avLst/>
          </a:prstGeom>
          <a:ln>
            <a:round/>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0F00012-7229-9546-989A-735B7821F94D}"/>
              </a:ext>
            </a:extLst>
          </p:cNvPr>
          <p:cNvCxnSpPr>
            <a:stCxn id="56" idx="1"/>
            <a:endCxn id="28" idx="3"/>
          </p:cNvCxnSpPr>
          <p:nvPr/>
        </p:nvCxnSpPr>
        <p:spPr>
          <a:xfrm flipH="1" flipV="1">
            <a:off x="4800521" y="4091713"/>
            <a:ext cx="4009328" cy="83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951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proposing </a:t>
            </a:r>
            <a:r>
              <a:rPr lang="en-US" dirty="0">
                <a:solidFill>
                  <a:schemeClr val="accent5"/>
                </a:solidFill>
              </a:rPr>
              <a:t>other types of data structures that can respond to some of the limitations of the blockchain</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mc:AlternateContent xmlns:mc="http://schemas.openxmlformats.org/markup-compatibility/2006">
    <mc:Choice xmlns:p14="http://schemas.microsoft.com/office/powerpoint/2010/main" Requires="p14">
      <p:transition spd="slow" p14:dur="2000" advTm="1016"/>
    </mc:Choice>
    <mc:Fallback>
      <p:transition spd="slow" advTm="10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537750"/>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blocks </a:t>
            </a:r>
            <a:r>
              <a:rPr lang="en-US" sz="2000" dirty="0"/>
              <a:t>which have an index and a hash among other fields.</a:t>
            </a:r>
          </a:p>
          <a:p>
            <a:pPr>
              <a:lnSpc>
                <a:spcPct val="100000"/>
              </a:lnSpc>
            </a:pPr>
            <a:r>
              <a:rPr lang="en-US" sz="2000" dirty="0"/>
              <a:t>These blocks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Every node has a ledger composed of various account-chains, including their own.</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30</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6"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Block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Block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9700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endParaRPr lang="en-US" sz="900" dirty="0"/>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15821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a:t>
            </a:r>
          </a:p>
          <a:p>
            <a:pPr marL="0" indent="0">
              <a:buNone/>
            </a:pPr>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32</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a:t>
            </a:r>
            <a:endParaRPr lang="en-US" sz="2000" dirty="0"/>
          </a:p>
          <a:p>
            <a:pPr marL="0" indent="0">
              <a:buNone/>
            </a:pPr>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initiation timestamp for transactions using the block-lattice is taken when the send block (S) is created. The completion timestamp for transactions using the block-lattice is taken after the receive block (R) is confirmed.)</a:t>
            </a:r>
          </a:p>
          <a:p>
            <a:pPr marL="0" indent="0">
              <a:buNone/>
            </a:pPr>
            <a:r>
              <a:rPr lang="en-US" sz="2000" dirty="0"/>
              <a:t>This time may vary depending on the size of the data structure. For this reason, it is measured for different transactions as each data structure continues to grow (transaction number: 50, 100, 200, 400, and 800).</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33</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104395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a:t>
            </a:r>
            <a:endParaRPr lang="en-US" dirty="0"/>
          </a:p>
          <a:p>
            <a:pPr marL="0" indent="0">
              <a:buNone/>
            </a:pPr>
            <a:r>
              <a:rPr lang="en-US" dirty="0"/>
              <a:t>Experiments were run on a </a:t>
            </a:r>
            <a:r>
              <a:rPr lang="en-US" dirty="0">
                <a:solidFill>
                  <a:schemeClr val="accent5"/>
                </a:solidFill>
              </a:rPr>
              <a:t>Google Cloud Platform (GCP) cluster </a:t>
            </a:r>
            <a:r>
              <a:rPr lang="en-US" dirty="0"/>
              <a:t>were each instance had:</a:t>
            </a:r>
          </a:p>
          <a:p>
            <a:r>
              <a:rPr lang="en-US" dirty="0">
                <a:solidFill>
                  <a:schemeClr val="accent5"/>
                </a:solidFill>
              </a:rPr>
              <a:t>CPU: </a:t>
            </a:r>
            <a:r>
              <a:rPr lang="en-US" dirty="0"/>
              <a:t>1 vCPU</a:t>
            </a:r>
          </a:p>
          <a:p>
            <a:r>
              <a:rPr lang="en-US" dirty="0">
                <a:solidFill>
                  <a:schemeClr val="accent5"/>
                </a:solidFill>
              </a:rPr>
              <a:t>RAM: </a:t>
            </a:r>
            <a:r>
              <a:rPr lang="en-US" dirty="0"/>
              <a:t>3.75 GB</a:t>
            </a:r>
          </a:p>
          <a:p>
            <a:r>
              <a:rPr lang="en-US" dirty="0">
                <a:solidFill>
                  <a:schemeClr val="accent5"/>
                </a:solidFill>
              </a:rPr>
              <a:t>Hard Drive:</a:t>
            </a:r>
            <a:r>
              <a:rPr lang="en-US" dirty="0"/>
              <a:t> 10 GB</a:t>
            </a:r>
          </a:p>
          <a:p>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34</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35</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814584"/>
            <a:ext cx="5724610" cy="642120"/>
          </a:xfrm>
        </p:spPr>
        <p:txBody>
          <a:bodyPr>
            <a:normAutofit/>
          </a:bodyPr>
          <a:lstStyle/>
          <a:p>
            <a:pPr marL="0" indent="0">
              <a:buNone/>
            </a:pPr>
            <a:r>
              <a:rPr lang="en-US" sz="2000" b="1" dirty="0">
                <a:solidFill>
                  <a:schemeClr val="accent5"/>
                </a:solidFill>
              </a:rPr>
              <a:t>Results of Quantitative Evaluation</a:t>
            </a: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9"/>
            <a:ext cx="9905998" cy="642120"/>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36</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0B13B55A-93B6-2C43-8A8A-FC297D06E5B8}"/>
              </a:ext>
            </a:extLst>
          </p:cNvPr>
          <p:cNvPicPr>
            <a:picLocks noChangeAspect="1"/>
          </p:cNvPicPr>
          <p:nvPr/>
        </p:nvPicPr>
        <p:blipFill>
          <a:blip r:embed="rId2"/>
          <a:stretch>
            <a:fillRect/>
          </a:stretch>
        </p:blipFill>
        <p:spPr>
          <a:xfrm>
            <a:off x="2049860" y="1501101"/>
            <a:ext cx="8092280" cy="4747299"/>
          </a:xfrm>
          <a:prstGeom prst="rect">
            <a:avLst/>
          </a:prstGeom>
        </p:spPr>
      </p:pic>
    </p:spTree>
    <p:extLst>
      <p:ext uri="{BB962C8B-B14F-4D97-AF65-F5344CB8AC3E}">
        <p14:creationId xmlns:p14="http://schemas.microsoft.com/office/powerpoint/2010/main" val="1529840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37</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3" name="Picture 2">
            <a:extLst>
              <a:ext uri="{FF2B5EF4-FFF2-40B4-BE49-F238E27FC236}">
                <a16:creationId xmlns:a16="http://schemas.microsoft.com/office/drawing/2014/main" id="{B39167D5-7168-8D4D-AC1B-1C480C3A6F39}"/>
              </a:ext>
            </a:extLst>
          </p:cNvPr>
          <p:cNvPicPr>
            <a:picLocks noChangeAspect="1"/>
          </p:cNvPicPr>
          <p:nvPr/>
        </p:nvPicPr>
        <p:blipFill>
          <a:blip r:embed="rId2"/>
          <a:stretch>
            <a:fillRect/>
          </a:stretch>
        </p:blipFill>
        <p:spPr>
          <a:xfrm>
            <a:off x="2557462" y="1473200"/>
            <a:ext cx="7073900" cy="4775200"/>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38</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Results of Quantitative Evaluation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485488"/>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solidFill>
                  <a:schemeClr val="accent5"/>
                </a:solidFill>
              </a:rPr>
              <a:t>Method of classification used mirrors method used by Xu et al.</a:t>
            </a:r>
            <a:r>
              <a:rPr lang="en-US" sz="2000" dirty="0"/>
              <a:t> in their “Taxonomy of Blockchain-Based Systems”</a:t>
            </a:r>
            <a:r>
              <a:rPr lang="en-US" sz="2000" baseline="30000" dirty="0"/>
              <a:t> [1]</a:t>
            </a:r>
            <a:r>
              <a:rPr lang="en-US" sz="2000" dirty="0"/>
              <a:t>. </a:t>
            </a:r>
          </a:p>
          <a:p>
            <a:r>
              <a:rPr lang="en-US" sz="2000" dirty="0"/>
              <a:t>Classification scheme:</a:t>
            </a:r>
          </a:p>
          <a:p>
            <a:pPr lvl="1"/>
            <a:r>
              <a:rPr lang="en-US" dirty="0">
                <a:solidFill>
                  <a:schemeClr val="tx2"/>
                </a:solidFill>
              </a:rPr>
              <a:t>Less favorable (⊕)</a:t>
            </a:r>
          </a:p>
          <a:p>
            <a:pPr lvl="1"/>
            <a:r>
              <a:rPr lang="en-US" dirty="0">
                <a:solidFill>
                  <a:schemeClr val="tx2"/>
                </a:solidFill>
              </a:rPr>
              <a:t>Neutral (⊕⊕)</a:t>
            </a:r>
          </a:p>
          <a:p>
            <a:pPr lvl="1"/>
            <a:r>
              <a:rPr lang="en-US" dirty="0">
                <a:solidFill>
                  <a:schemeClr val="tx2"/>
                </a:solidFill>
              </a:rPr>
              <a:t>More favorable (⊕⊕⊕)</a:t>
            </a:r>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distributed ledgers</a:t>
            </a:r>
            <a:r>
              <a:rPr lang="en-US" sz="2000" dirty="0">
                <a:solidFill>
                  <a:srgbClr val="63A0CC"/>
                </a:solidFill>
              </a:rPr>
              <a:t>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4</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 UK Government - Office for Science, “Distributed Ledger Technology: beyond block chain,” London, 2016. </a:t>
            </a:r>
          </a:p>
          <a:p>
            <a:r>
              <a:rPr lang="en-US" sz="1200" dirty="0"/>
              <a:t>[2]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1"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mc:AlternateContent xmlns:mc="http://schemas.openxmlformats.org/markup-compatibility/2006">
    <mc:Choice xmlns:p14="http://schemas.microsoft.com/office/powerpoint/2010/main" Requires="p14">
      <p:transition spd="slow" p14:dur="2000" advTm="724"/>
    </mc:Choice>
    <mc:Fallback>
      <p:transition spd="slow" advTm="72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8471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40</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750721"/>
            <a:ext cx="9905999" cy="3694113"/>
          </a:xfrm>
        </p:spPr>
        <p:txBody>
          <a:bodyPr>
            <a:noAutofit/>
          </a:bodyPr>
          <a:lstStyle/>
          <a:p>
            <a:pPr marL="0" indent="0">
              <a:buNone/>
            </a:pPr>
            <a:r>
              <a:rPr lang="en-US" sz="2200" dirty="0">
                <a:solidFill>
                  <a:schemeClr val="accent5"/>
                </a:solidFill>
              </a:rPr>
              <a:t>Relevance of the Results of Quantitative Evaluation</a:t>
            </a:r>
          </a:p>
          <a:p>
            <a:r>
              <a:rPr lang="en-US" sz="2200" dirty="0"/>
              <a:t>There is a trade-off between throughput and latency.</a:t>
            </a:r>
          </a:p>
          <a:p>
            <a:r>
              <a:rPr lang="en-US" sz="2200" dirty="0"/>
              <a:t>If users wish to </a:t>
            </a:r>
            <a:r>
              <a:rPr lang="en-US" sz="2200" dirty="0">
                <a:solidFill>
                  <a:schemeClr val="accent5"/>
                </a:solidFill>
              </a:rPr>
              <a:t>prioritize throughput</a:t>
            </a:r>
            <a:r>
              <a:rPr lang="en-US" sz="2200" dirty="0"/>
              <a:t>, the </a:t>
            </a:r>
            <a:r>
              <a:rPr lang="en-US" sz="2200" dirty="0">
                <a:solidFill>
                  <a:schemeClr val="accent5"/>
                </a:solidFill>
              </a:rPr>
              <a:t>best option is to use the block-lattice</a:t>
            </a:r>
            <a:r>
              <a:rPr lang="en-US" sz="2200" dirty="0"/>
              <a:t>.</a:t>
            </a:r>
          </a:p>
          <a:p>
            <a:pPr lvl="1"/>
            <a:r>
              <a:rPr lang="en-US" sz="2200" dirty="0"/>
              <a:t>Used in a setting which requires high throughput, such as a machine-to-machine micropayment system in the Internet-of-Things industry.  </a:t>
            </a:r>
          </a:p>
          <a:p>
            <a:r>
              <a:rPr lang="en-US" sz="2200" dirty="0"/>
              <a:t>If users wish to </a:t>
            </a:r>
            <a:r>
              <a:rPr lang="en-US" sz="2200" dirty="0">
                <a:solidFill>
                  <a:schemeClr val="accent5"/>
                </a:solidFill>
              </a:rPr>
              <a:t>prioritize latency</a:t>
            </a:r>
            <a:r>
              <a:rPr lang="en-US" sz="2200" dirty="0"/>
              <a:t>, the </a:t>
            </a:r>
            <a:r>
              <a:rPr lang="en-US" sz="2200" dirty="0">
                <a:solidFill>
                  <a:schemeClr val="accent5"/>
                </a:solidFill>
              </a:rPr>
              <a:t>best option is to use the blockchain</a:t>
            </a:r>
            <a:r>
              <a:rPr lang="en-US" sz="2200" dirty="0"/>
              <a:t>. </a:t>
            </a:r>
          </a:p>
          <a:p>
            <a:pPr lvl="1"/>
            <a:r>
              <a:rPr lang="en-US" sz="2200" dirty="0"/>
              <a:t>Used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243442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42</a:t>
            </a:fld>
            <a:endParaRPr lang="en-US"/>
          </a:p>
        </p:txBody>
      </p:sp>
    </p:spTree>
    <p:extLst>
      <p:ext uri="{BB962C8B-B14F-4D97-AF65-F5344CB8AC3E}">
        <p14:creationId xmlns:p14="http://schemas.microsoft.com/office/powerpoint/2010/main" val="49170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396036"/>
            <a:ext cx="9905998" cy="823023"/>
          </a:xfrm>
        </p:spPr>
        <p:txBody>
          <a:bodyPr/>
          <a:lstStyle/>
          <a:p>
            <a:r>
              <a:rPr lang="en-US" dirty="0">
                <a:solidFill>
                  <a:schemeClr val="tx2"/>
                </a:solidFill>
              </a:rPr>
              <a:t>Qualitative evaluation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30035"/>
            <a:ext cx="9720553" cy="5131929"/>
          </a:xfrm>
        </p:spPr>
        <p:txBody>
          <a:bodyPr>
            <a:normAutofit/>
          </a:bodyPr>
          <a:lstStyle/>
          <a:p>
            <a:pPr marL="0" indent="0">
              <a:buNone/>
            </a:pPr>
            <a:r>
              <a:rPr lang="en-US" sz="2000" dirty="0"/>
              <a:t>The blockchain has a problem guaranteeing Equal Rights:</a:t>
            </a:r>
            <a:endParaRPr lang="en-US" sz="800" dirty="0"/>
          </a:p>
          <a:p>
            <a:r>
              <a:rPr lang="en-US" sz="2000" dirty="0">
                <a:solidFill>
                  <a:schemeClr val="accent5"/>
                </a:solidFill>
              </a:rPr>
              <a:t>There are two distinct types of participants in the Bitcoin blockchain system</a:t>
            </a:r>
            <a:r>
              <a:rPr lang="en-US" sz="2000" dirty="0"/>
              <a:t>, those who issue transactions, and those who approve transactions, known as miners. </a:t>
            </a:r>
          </a:p>
          <a:p>
            <a:r>
              <a:rPr lang="en-US" sz="2000" dirty="0"/>
              <a:t>According to Popov, the mathematician behind the tangle, </a:t>
            </a:r>
            <a:r>
              <a:rPr lang="en-US" sz="2000" dirty="0">
                <a:solidFill>
                  <a:schemeClr val="accent5"/>
                </a:solidFill>
              </a:rPr>
              <a:t>“the design of this system creates unavoidable discrimination of some participants” [1,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(PoW).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43</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24732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Evaluation</a:t>
            </a:r>
          </a:p>
          <a:p>
            <a:r>
              <a:rPr lang="en-US" dirty="0"/>
              <a:t>The</a:t>
            </a:r>
            <a:r>
              <a:rPr lang="en-US" b="1" i="1" dirty="0">
                <a:solidFill>
                  <a:schemeClr val="accent5"/>
                </a:solidFill>
              </a:rPr>
              <a:t> tangle</a:t>
            </a:r>
            <a:r>
              <a:rPr lang="en-US" dirty="0"/>
              <a:t> and the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a:t>
            </a:r>
            <a:r>
              <a:rPr lang="en-US" dirty="0">
                <a:solidFill>
                  <a:schemeClr val="accent5"/>
                </a:solidFill>
              </a:rPr>
              <a:t>skepticism</a:t>
            </a:r>
            <a:r>
              <a:rPr lang="en-US" dirty="0"/>
              <a:t> regarding the claim of </a:t>
            </a:r>
            <a:r>
              <a:rPr lang="en-US" dirty="0">
                <a:solidFill>
                  <a:schemeClr val="accent5"/>
                </a:solidFill>
              </a:rPr>
              <a:t>equal rights for the participants in a blockchain system</a:t>
            </a:r>
            <a:r>
              <a:rPr lang="en-US" dirty="0"/>
              <a:t>.</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44</a:t>
            </a:fld>
            <a:endParaRPr lang="en-US"/>
          </a:p>
        </p:txBody>
      </p:sp>
    </p:spTree>
    <p:extLst>
      <p:ext uri="{BB962C8B-B14F-4D97-AF65-F5344CB8AC3E}">
        <p14:creationId xmlns:p14="http://schemas.microsoft.com/office/powerpoint/2010/main" val="2049528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a:t>
            </a:r>
            <a:r>
              <a:rPr lang="en-US" dirty="0"/>
              <a:t>,</a:t>
            </a:r>
            <a:r>
              <a:rPr lang="en-US" dirty="0">
                <a:solidFill>
                  <a:schemeClr val="accent5"/>
                </a:solidFill>
              </a:rPr>
              <a:t> </a:t>
            </a:r>
            <a:r>
              <a:rPr lang="en-US" dirty="0"/>
              <a:t>where one or more authorities act as a gate for participation and not all users expect to have the same permissions as others.</a:t>
            </a:r>
          </a:p>
          <a:p>
            <a:pPr lvl="1"/>
            <a:r>
              <a:rPr lang="en-US" sz="2200" dirty="0"/>
              <a:t>e.g.,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45</a:t>
            </a:fld>
            <a:endParaRPr lang="en-US"/>
          </a:p>
        </p:txBody>
      </p:sp>
    </p:spTree>
    <p:extLst>
      <p:ext uri="{BB962C8B-B14F-4D97-AF65-F5344CB8AC3E}">
        <p14:creationId xmlns:p14="http://schemas.microsoft.com/office/powerpoint/2010/main" val="3589776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1" y="729399"/>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995054"/>
            <a:ext cx="9905999" cy="4244379"/>
          </a:xfrm>
        </p:spPr>
        <p:txBody>
          <a:bodyPr>
            <a:normAutofit/>
          </a:bodyPr>
          <a:lstStyle/>
          <a:p>
            <a:r>
              <a:rPr lang="en-US" sz="2200" dirty="0">
                <a:solidFill>
                  <a:schemeClr val="accent5"/>
                </a:solidFill>
              </a:rPr>
              <a:t>Implementations of the data structures </a:t>
            </a:r>
            <a:r>
              <a:rPr lang="en-US" sz="2200" dirty="0"/>
              <a:t>developed for this thesis </a:t>
            </a:r>
            <a:r>
              <a:rPr lang="en-US" sz="2200" dirty="0">
                <a:solidFill>
                  <a:schemeClr val="accent5"/>
                </a:solidFill>
              </a:rPr>
              <a:t>can be refined to better reflect the complexity</a:t>
            </a:r>
            <a:r>
              <a:rPr lang="en-US" sz="2200" dirty="0"/>
              <a:t> of the Bitcoin blockchain, the IOTA tangle, and the Nano block-lattice. </a:t>
            </a:r>
          </a:p>
          <a:p>
            <a:r>
              <a:rPr lang="en-US" sz="2200" dirty="0"/>
              <a:t>Testing whether a </a:t>
            </a:r>
            <a:r>
              <a:rPr lang="en-US" sz="2200" dirty="0">
                <a:solidFill>
                  <a:schemeClr val="accent5"/>
                </a:solidFill>
              </a:rPr>
              <a:t>relaxation of some of the fundamental properties could lead to an improvement in the technical challenges</a:t>
            </a:r>
            <a:r>
              <a:rPr lang="en-US" sz="2200" dirty="0"/>
              <a:t> identified for the blockchain (e.g., transparency, equal rights).</a:t>
            </a:r>
          </a:p>
          <a:p>
            <a:r>
              <a:rPr lang="en-US" sz="2200" dirty="0">
                <a:solidFill>
                  <a:schemeClr val="accent5"/>
                </a:solidFill>
              </a:rPr>
              <a:t>Compare other options of underlying data structures </a:t>
            </a:r>
            <a:r>
              <a:rPr lang="en-US" sz="2200"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46</a:t>
            </a:fld>
            <a:endParaRPr lang="en-US"/>
          </a:p>
        </p:txBody>
      </p:sp>
    </p:spTree>
    <p:extLst>
      <p:ext uri="{BB962C8B-B14F-4D97-AF65-F5344CB8AC3E}">
        <p14:creationId xmlns:p14="http://schemas.microsoft.com/office/powerpoint/2010/main" val="1074074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respond to some of the technical challenges identified for this technology </a:t>
            </a:r>
            <a:r>
              <a:rPr lang="en-US" dirty="0"/>
              <a:t>and </a:t>
            </a:r>
            <a:r>
              <a:rPr lang="en-US" dirty="0">
                <a:solidFill>
                  <a:schemeClr val="accent5"/>
                </a:solidFill>
              </a:rPr>
              <a:t>guarantee a set of properties of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They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47</a:t>
            </a:fld>
            <a:endParaRPr lang="en-US"/>
          </a:p>
        </p:txBody>
      </p:sp>
    </p:spTree>
    <p:extLst>
      <p:ext uri="{BB962C8B-B14F-4D97-AF65-F5344CB8AC3E}">
        <p14:creationId xmlns:p14="http://schemas.microsoft.com/office/powerpoint/2010/main" val="4169971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48</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6"/>
            <a:ext cx="5161507"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 for the blockchain </a:t>
            </a:r>
            <a:r>
              <a:rPr lang="en-US" sz="2000" baseline="30000" dirty="0"/>
              <a:t>[1], [2]</a:t>
            </a:r>
            <a:r>
              <a:rPr lang="en-US" sz="2000" dirty="0"/>
              <a:t>:</a:t>
            </a:r>
          </a:p>
          <a:p>
            <a:pPr lvl="1"/>
            <a:r>
              <a:rPr lang="en-US" dirty="0"/>
              <a:t>Throughput</a:t>
            </a:r>
          </a:p>
          <a:p>
            <a:pPr lvl="1"/>
            <a:r>
              <a:rPr lang="en-US" dirty="0"/>
              <a:t>Latency</a:t>
            </a:r>
          </a:p>
          <a:p>
            <a:pPr marL="0" indent="0">
              <a:buNone/>
            </a:pPr>
            <a:r>
              <a:rPr lang="en-US" sz="2000" dirty="0"/>
              <a:t>Fundamental Properties of Distributed Ledgers</a:t>
            </a:r>
            <a:r>
              <a:rPr lang="en-US" sz="2000" baseline="30000" dirty="0"/>
              <a:t>[3]</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6609517" y="2882921"/>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880167"/>
            <a:ext cx="9905998" cy="830997"/>
          </a:xfrm>
          <a:prstGeom prst="rect">
            <a:avLst/>
          </a:prstGeom>
          <a:noFill/>
        </p:spPr>
        <p:txBody>
          <a:bodyPr wrap="square" rtlCol="0">
            <a:spAutoFit/>
          </a:bodyPr>
          <a:lstStyle/>
          <a:p>
            <a:r>
              <a:rPr lang="en-US" sz="1200" dirty="0"/>
              <a:t>[1] M. Swan, </a:t>
            </a:r>
            <a:r>
              <a:rPr lang="en-US" sz="1200" i="1" dirty="0"/>
              <a:t>Blockchain : blueprint for a new economy</a:t>
            </a:r>
            <a:r>
              <a:rPr lang="en-US" sz="1200" dirty="0"/>
              <a:t>. Sebastopol, Calif.: O’Reilly Media, 2015.</a:t>
            </a:r>
          </a:p>
          <a:p>
            <a:r>
              <a:rPr lang="en-US" sz="1200" dirty="0"/>
              <a:t>[2] Stack Overflow, “Stack Overflow’s Annual Developer Survey for 2019,” 2019. </a:t>
            </a:r>
          </a:p>
          <a:p>
            <a:r>
              <a:rPr lang="en-US" sz="1200" dirty="0"/>
              <a:t>[3]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mc:AlternateContent xmlns:mc="http://schemas.openxmlformats.org/markup-compatibility/2006">
    <mc:Choice xmlns:p14="http://schemas.microsoft.com/office/powerpoint/2010/main" Requires="p14">
      <p:transition spd="slow" p14:dur="2000" advTm="1207"/>
    </mc:Choice>
    <mc:Fallback>
      <p:transition spd="slow" advTm="120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two of the technical challenges of the blockchain and the fundamental properties of distributed ledgers, we state that </a:t>
            </a:r>
            <a:r>
              <a:rPr lang="en-US" sz="2000" dirty="0">
                <a:solidFill>
                  <a:srgbClr val="63A0CC"/>
                </a:solidFill>
              </a:rPr>
              <a:t>the implementation of distributed ledgers by making use of the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30185733"/>
      </p:ext>
    </p:extLst>
  </p:cSld>
  <p:clrMapOvr>
    <a:masterClrMapping/>
  </p:clrMapOvr>
  <mc:AlternateContent xmlns:mc="http://schemas.openxmlformats.org/markup-compatibility/2006">
    <mc:Choice xmlns:p14="http://schemas.microsoft.com/office/powerpoint/2010/main" Requires="p14">
      <p:transition spd="slow" p14:dur="2000" advTm="851"/>
    </mc:Choice>
    <mc:Fallback>
      <p:transition spd="slow" advTm="85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7620"/>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969818"/>
            <a:ext cx="9905999" cy="5624946"/>
          </a:xfrm>
        </p:spPr>
        <p:txBody>
          <a:bodyPr>
            <a:noAutofit/>
          </a:bodyPr>
          <a:lstStyle/>
          <a:p>
            <a:pPr marL="0" indent="0">
              <a:buNone/>
            </a:pPr>
            <a:r>
              <a:rPr lang="en-US" sz="2000" b="1" dirty="0">
                <a:solidFill>
                  <a:schemeClr val="accent5"/>
                </a:solidFill>
              </a:rPr>
              <a:t>Main Goal</a:t>
            </a:r>
          </a:p>
          <a:p>
            <a:pPr marL="0" indent="0">
              <a:buNone/>
            </a:pPr>
            <a:r>
              <a:rPr lang="en-US" sz="2000" dirty="0">
                <a:solidFill>
                  <a:schemeClr val="accent5"/>
                </a:solidFill>
              </a:rPr>
              <a:t>Compare different data structures</a:t>
            </a:r>
            <a:r>
              <a:rPr lang="en-US" sz="2000" dirty="0"/>
              <a:t> in terms of the extent to which they </a:t>
            </a:r>
            <a:r>
              <a:rPr lang="en-US" sz="2000" dirty="0">
                <a:solidFill>
                  <a:schemeClr val="accent5"/>
                </a:solidFill>
              </a:rPr>
              <a:t>respond to some of the technical challenges identified for this technology </a:t>
            </a:r>
            <a:r>
              <a:rPr lang="en-US" sz="2000" dirty="0"/>
              <a:t>and </a:t>
            </a:r>
            <a:r>
              <a:rPr lang="en-US" sz="2000" dirty="0">
                <a:solidFill>
                  <a:schemeClr val="accent5"/>
                </a:solidFill>
              </a:rPr>
              <a:t>guarantee a set of properties of distributed ledgers</a:t>
            </a:r>
            <a:r>
              <a:rPr lang="en-US" sz="2000" dirty="0"/>
              <a:t>.</a:t>
            </a:r>
          </a:p>
          <a:p>
            <a:pPr marL="0" indent="0">
              <a:buNone/>
            </a:pPr>
            <a:endParaRPr lang="en-US" sz="200" dirty="0"/>
          </a:p>
          <a:p>
            <a:pPr marL="0" indent="0">
              <a:buNone/>
            </a:pPr>
            <a:r>
              <a:rPr lang="en-US" sz="2000" b="1" dirty="0">
                <a:solidFill>
                  <a:schemeClr val="accent5"/>
                </a:solidFill>
              </a:rPr>
              <a:t>Specific Goals</a:t>
            </a:r>
          </a:p>
          <a:p>
            <a:pPr lvl="0"/>
            <a:r>
              <a:rPr lang="en-US" sz="2000" dirty="0">
                <a:solidFill>
                  <a:srgbClr val="63A0CC"/>
                </a:solidFill>
              </a:rPr>
              <a:t>Implement</a:t>
            </a:r>
            <a:r>
              <a:rPr lang="en-US" sz="2000" dirty="0"/>
              <a:t> distributed data structures in a way that allows for their comparison in terms of two technical challenges.</a:t>
            </a:r>
          </a:p>
          <a:p>
            <a:pPr lvl="0"/>
            <a:r>
              <a:rPr lang="en-US" sz="2000" dirty="0">
                <a:solidFill>
                  <a:srgbClr val="63A0CC"/>
                </a:solidFill>
              </a:rPr>
              <a:t>Quantitatively evaluate and compare </a:t>
            </a:r>
            <a:r>
              <a:rPr lang="en-US" sz="2000" dirty="0"/>
              <a:t>the data structures in terms of two technical challenges.</a:t>
            </a:r>
          </a:p>
          <a:p>
            <a:pPr lvl="0"/>
            <a:r>
              <a:rPr lang="en-US" sz="2000" dirty="0">
                <a:solidFill>
                  <a:srgbClr val="63A0CC"/>
                </a:solidFill>
              </a:rPr>
              <a:t>Classify</a:t>
            </a:r>
            <a:r>
              <a:rPr lang="en-US" sz="2000" dirty="0"/>
              <a:t> the different data structures according to their impact on two technical challenges.</a:t>
            </a:r>
          </a:p>
          <a:p>
            <a:r>
              <a:rPr lang="en-US" sz="2000" dirty="0">
                <a:solidFill>
                  <a:srgbClr val="63A0CC"/>
                </a:solidFill>
              </a:rPr>
              <a:t>Qualitatively evaluate and compare </a:t>
            </a:r>
            <a:r>
              <a:rPr lang="en-US" sz="2000" dirty="0"/>
              <a:t>the data structures in terms of the five fundamental properties.</a:t>
            </a:r>
          </a:p>
          <a:p>
            <a:pPr marL="0" indent="0">
              <a:buNone/>
            </a:pPr>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3713432"/>
      </p:ext>
    </p:extLst>
  </p:cSld>
  <p:clrMapOvr>
    <a:masterClrMapping/>
  </p:clrMapOvr>
  <mc:AlternateContent xmlns:mc="http://schemas.openxmlformats.org/markup-compatibility/2006">
    <mc:Choice xmlns:p14="http://schemas.microsoft.com/office/powerpoint/2010/main" Requires="p14">
      <p:transition spd="slow" p14:dur="2000" advTm="544"/>
    </mc:Choice>
    <mc:Fallback>
      <p:transition spd="slow" advTm="54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607361385"/>
      </p:ext>
    </p:extLst>
  </p:cSld>
  <p:clrMapOvr>
    <a:masterClrMapping/>
  </p:clrMapOvr>
  <mc:AlternateContent xmlns:mc="http://schemas.openxmlformats.org/markup-compatibility/2006">
    <mc:Choice xmlns:p14="http://schemas.microsoft.com/office/powerpoint/2010/main" Requires="p14">
      <p:transition spd="slow" p14:dur="2000" advTm="916"/>
    </mc:Choice>
    <mc:Fallback>
      <p:transition spd="slow" advTm="916"/>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3028</TotalTime>
  <Words>3705</Words>
  <Application>Microsoft Macintosh PowerPoint</Application>
  <PresentationFormat>Widescreen</PresentationFormat>
  <Paragraphs>540</Paragraphs>
  <Slides>48</Slides>
  <Notes>0</Notes>
  <HiddenSlides>15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Courier New</vt:lpstr>
      <vt:lpstr>Tw Cen MT</vt:lpstr>
      <vt:lpstr>Circuit</vt:lpstr>
      <vt:lpstr>Comparison of underlying data structures for distributed ledgers</vt:lpstr>
      <vt:lpstr>Agenda</vt:lpstr>
      <vt:lpstr>Context</vt:lpstr>
      <vt:lpstr>Distributed Ledgers</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Data Structure implementations</vt:lpstr>
      <vt:lpstr>Go in a Nutshell</vt:lpstr>
      <vt:lpstr>Go in a nutshell</vt:lpstr>
      <vt:lpstr>P2p communication</vt:lpstr>
      <vt:lpstr>Underlying Data Structures for Distributed Ledgers</vt:lpstr>
      <vt:lpstr>PowerPoint Presentation</vt:lpstr>
      <vt:lpstr>Underlying Data Structures for Distributed Ledgers</vt:lpstr>
      <vt:lpstr>PowerPoint Presentation</vt:lpstr>
      <vt:lpstr>PowerPoint Presentation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PowerPoint Presentation</vt:lpstr>
      <vt:lpstr>Evaluation of Data Structures</vt:lpstr>
      <vt:lpstr>PowerPoint Presentation</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Qualitative evaluation</vt:lpstr>
      <vt:lpstr>Relevance of Results</vt:lpstr>
      <vt:lpstr>Relevance of Results</vt:lpstr>
      <vt:lpstr>Future Work</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342</cp:revision>
  <cp:lastPrinted>2018-11-27T23:38:49Z</cp:lastPrinted>
  <dcterms:created xsi:type="dcterms:W3CDTF">2018-09-09T23:13:17Z</dcterms:created>
  <dcterms:modified xsi:type="dcterms:W3CDTF">2019-05-07T18:04:38Z</dcterms:modified>
</cp:coreProperties>
</file>